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notesSlides/notesSlide1.xml" ContentType="application/vnd.openxmlformats-officedocument.presentationml.notesSlide+xml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9144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 b="def" i="def"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 b="def" i="def"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 b="def" i="def"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</Relationships>
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</Relationships>
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3" name="Shape 25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Participation of other actors outside partnership.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9" name="Shape 25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Mention criteria why some action where choses and others where not.</a:t>
            </a:r>
          </a:p>
          <a:p>
            <a:pPr/>
            <a:r>
              <a:t>Mention experience. 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65" name="Shape 26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171450" indent="-171450">
              <a:buSzPct val="100000"/>
              <a:buFont typeface="Wingdings"/>
              <a:buChar char="❑"/>
            </a:pPr>
            <a:r>
              <a:t>Explenation of action. – mention how other cities can take part in each action. </a:t>
            </a:r>
          </a:p>
          <a:p>
            <a:pPr marL="171450" indent="-171450">
              <a:buSzPct val="100000"/>
              <a:buFont typeface="Wingdings"/>
              <a:buChar char="❑"/>
            </a:pPr>
            <a:r>
              <a:t>Mention the following things:</a:t>
            </a:r>
          </a:p>
          <a:p>
            <a:pPr marL="171450" indent="-171450">
              <a:buSzPct val="100000"/>
              <a:buFont typeface="Wingdings"/>
              <a:buChar char="❑"/>
            </a:pPr>
            <a:r>
              <a:t>why certain topics or actions have been prioritised over some others,  </a:t>
            </a:r>
          </a:p>
          <a:p>
            <a:pPr marL="171450" indent="-171450">
              <a:buSzPct val="100000"/>
              <a:buFont typeface="Wingdings"/>
              <a:buChar char="❑"/>
            </a:pPr>
            <a:r>
              <a:t>about the expectation ( limits and the advantages of this partnership at macro and micro level, effectiveness of the actions foreseen, et al. ) </a:t>
            </a:r>
          </a:p>
          <a:p>
            <a:pPr marL="171450" indent="-171450">
              <a:buSzPct val="100000"/>
              <a:buFont typeface="Wingdings"/>
              <a:buChar char="❑"/>
            </a:pPr>
            <a:r>
              <a:t>about participation of non-institutionalised actors of civil society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3" name="Shape 9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title"/>
          </p:nvPr>
        </p:nvSpPr>
        <p:spPr>
          <a:xfrm>
            <a:off x="6629400" y="274638"/>
            <a:ext cx="2057400" cy="585152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2" name="Shape 102"/>
          <p:cNvSpPr/>
          <p:nvPr>
            <p:ph type="body" idx="1"/>
          </p:nvPr>
        </p:nvSpPr>
        <p:spPr>
          <a:xfrm>
            <a:off x="457200" y="274638"/>
            <a:ext cx="6019800" cy="5851527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k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image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1589" y="371963"/>
            <a:ext cx="1733887" cy="6856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1" name="image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62955" y="10022"/>
            <a:ext cx="3905073" cy="1278026"/>
          </a:xfrm>
          <a:prstGeom prst="rect">
            <a:avLst/>
          </a:prstGeom>
          <a:ln w="12700">
            <a:miter lim="400000"/>
          </a:ln>
        </p:spPr>
      </p:pic>
      <p:sp>
        <p:nvSpPr>
          <p:cNvPr id="112" name="Shape 112"/>
          <p:cNvSpPr/>
          <p:nvPr>
            <p:ph type="title"/>
          </p:nvPr>
        </p:nvSpPr>
        <p:spPr>
          <a:xfrm>
            <a:off x="1614615" y="2561169"/>
            <a:ext cx="6900737" cy="492446"/>
          </a:xfrm>
          <a:prstGeom prst="rect">
            <a:avLst/>
          </a:prstGeom>
        </p:spPr>
        <p:txBody>
          <a:bodyPr lIns="0" tIns="0" rIns="0" bIns="0" anchor="b"/>
          <a:lstStyle>
            <a:lvl1pPr algn="l" defTabSz="458899">
              <a:defRPr b="1" sz="32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13" name="Shape 113"/>
          <p:cNvSpPr/>
          <p:nvPr>
            <p:ph type="body" sz="half" idx="1"/>
          </p:nvPr>
        </p:nvSpPr>
        <p:spPr>
          <a:xfrm>
            <a:off x="1614615" y="3085412"/>
            <a:ext cx="6900737" cy="3030860"/>
          </a:xfrm>
          <a:prstGeom prst="rect">
            <a:avLst/>
          </a:prstGeom>
        </p:spPr>
        <p:txBody>
          <a:bodyPr lIns="0" tIns="0" rIns="0" bIns="0"/>
          <a:lstStyle>
            <a:lvl1pPr marL="271463" indent="-263525" defTabSz="458899">
              <a:spcBef>
                <a:spcPts val="400"/>
              </a:spcBef>
              <a:buSzPct val="80000"/>
              <a:buFontTx/>
              <a:buBlip>
                <a:blip r:embed="rId4"/>
              </a:buBlip>
              <a:defRPr b="1" sz="2000">
                <a:solidFill>
                  <a:srgbClr val="8783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0" defTabSz="458899">
              <a:spcBef>
                <a:spcPts val="400"/>
              </a:spcBef>
              <a:buSzTx/>
              <a:buFontTx/>
              <a:buNone/>
              <a:defRPr b="1" sz="2000">
                <a:solidFill>
                  <a:srgbClr val="8783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90947" indent="-279796" defTabSz="458899">
              <a:spcBef>
                <a:spcPts val="400"/>
              </a:spcBef>
              <a:buFontTx/>
              <a:buChar char="⎼"/>
              <a:defRPr b="1" sz="2000">
                <a:solidFill>
                  <a:srgbClr val="8783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0" defTabSz="458899">
              <a:spcBef>
                <a:spcPts val="400"/>
              </a:spcBef>
              <a:buSzTx/>
              <a:buFontTx/>
              <a:buNone/>
              <a:defRPr b="1" sz="2000">
                <a:solidFill>
                  <a:srgbClr val="8783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807507" indent="-224896" defTabSz="458899">
              <a:spcBef>
                <a:spcPts val="400"/>
              </a:spcBef>
              <a:buFontTx/>
              <a:buChar char="●"/>
              <a:defRPr b="1" sz="2000">
                <a:solidFill>
                  <a:srgbClr val="878375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4" name="Shape 114"/>
          <p:cNvSpPr/>
          <p:nvPr>
            <p:ph type="sldNum" sz="quarter" idx="2"/>
          </p:nvPr>
        </p:nvSpPr>
        <p:spPr>
          <a:xfrm>
            <a:off x="6294578" y="6210889"/>
            <a:ext cx="258622" cy="269239"/>
          </a:xfrm>
          <a:prstGeom prst="rect">
            <a:avLst/>
          </a:prstGeom>
        </p:spPr>
        <p:txBody>
          <a:bodyPr/>
          <a:lstStyle>
            <a:lvl1pPr defTabSz="458899">
              <a:defRPr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Shape 2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b="1" cap="all" sz="4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722312" y="2906713"/>
            <a:ext cx="7772401" cy="1500189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Shape 39"/>
          <p:cNvSpPr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8" indent="-320038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hape 4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Shape 48"/>
          <p:cNvSpPr/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b="1" sz="2400"/>
            </a:lvl1pPr>
            <a:lvl2pPr marL="0" indent="0">
              <a:spcBef>
                <a:spcPts val="500"/>
              </a:spcBef>
              <a:buSzTx/>
              <a:buFontTx/>
              <a:buNone/>
              <a:defRPr b="1" sz="2400"/>
            </a:lvl2pPr>
            <a:lvl3pPr marL="0" indent="0">
              <a:spcBef>
                <a:spcPts val="500"/>
              </a:spcBef>
              <a:buSzTx/>
              <a:buFontTx/>
              <a:buNone/>
              <a:defRPr b="1" sz="2400"/>
            </a:lvl3pPr>
            <a:lvl4pPr marL="0" indent="0">
              <a:spcBef>
                <a:spcPts val="500"/>
              </a:spcBef>
              <a:buSzTx/>
              <a:buFontTx/>
              <a:buNone/>
              <a:defRPr b="1" sz="2400"/>
            </a:lvl4pPr>
            <a:lvl5pPr marL="0" indent="0">
              <a:spcBef>
                <a:spcPts val="500"/>
              </a:spcBef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hape 49"/>
          <p:cNvSpPr/>
          <p:nvPr>
            <p:ph type="body" sz="quarter" idx="13"/>
          </p:nvPr>
        </p:nvSpPr>
        <p:spPr>
          <a:xfrm>
            <a:off x="4645025" y="1535111"/>
            <a:ext cx="4041775" cy="639765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Shape 5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457200" y="273050"/>
            <a:ext cx="3008315" cy="1162050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Shape 73"/>
          <p:cNvSpPr/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Shape 74"/>
          <p:cNvSpPr/>
          <p:nvPr>
            <p:ph type="body" sz="half" idx="13"/>
          </p:nvPr>
        </p:nvSpPr>
        <p:spPr>
          <a:xfrm>
            <a:off x="457198" y="1435100"/>
            <a:ext cx="3008316" cy="46910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Shape 7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type="title"/>
          </p:nvPr>
        </p:nvSpPr>
        <p:spPr>
          <a:xfrm>
            <a:off x="1792288" y="4800600"/>
            <a:ext cx="5486402" cy="566738"/>
          </a:xfrm>
          <a:prstGeom prst="rect">
            <a:avLst/>
          </a:prstGeom>
        </p:spPr>
        <p:txBody>
          <a:bodyPr anchor="b"/>
          <a:lstStyle>
            <a:lvl1pPr algn="l">
              <a:defRPr b="1" sz="20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Shape 83"/>
          <p:cNvSpPr/>
          <p:nvPr>
            <p:ph type="pic" sz="half" idx="13"/>
          </p:nvPr>
        </p:nvSpPr>
        <p:spPr>
          <a:xfrm>
            <a:off x="1792288" y="612775"/>
            <a:ext cx="5486402" cy="4114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1792288" y="5367337"/>
            <a:ext cx="5486402" cy="804864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0">
              <a:spcBef>
                <a:spcPts val="300"/>
              </a:spcBef>
              <a:buSzTx/>
              <a:buFontTx/>
              <a:buNone/>
              <a:defRPr sz="1400"/>
            </a:lvl2pPr>
            <a:lvl3pPr marL="0" indent="0">
              <a:spcBef>
                <a:spcPts val="300"/>
              </a:spcBef>
              <a:buSzTx/>
              <a:buFontTx/>
              <a:buNone/>
              <a:defRPr sz="1400"/>
            </a:lvl3pPr>
            <a:lvl4pPr marL="0" indent="0">
              <a:spcBef>
                <a:spcPts val="300"/>
              </a:spcBef>
              <a:buSzTx/>
              <a:buFontTx/>
              <a:buNone/>
              <a:defRPr sz="1400"/>
            </a:lvl4pPr>
            <a:lvl5pPr marL="0" indent="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hape 8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428178" y="6404293"/>
            <a:ext cx="258623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13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14.png"/><Relationship Id="rId4" Type="http://schemas.openxmlformats.org/officeDocument/2006/relationships/image" Target="../media/image2.tif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15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16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0.jpeg"/><Relationship Id="rId8" Type="http://schemas.openxmlformats.org/officeDocument/2006/relationships/image" Target="../media/image11.jpeg"/><Relationship Id="rId9" Type="http://schemas.openxmlformats.org/officeDocument/2006/relationships/image" Target="../media/image12.jpeg"/><Relationship Id="rId10" Type="http://schemas.openxmlformats.org/officeDocument/2006/relationships/image" Target="../media/image13.jpeg"/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21.png"/><Relationship Id="rId14" Type="http://schemas.openxmlformats.org/officeDocument/2006/relationships/image" Target="../media/image22.png"/><Relationship Id="rId15" Type="http://schemas.openxmlformats.org/officeDocument/2006/relationships/image" Target="../media/image23.png"/><Relationship Id="rId16" Type="http://schemas.openxmlformats.org/officeDocument/2006/relationships/image" Target="../media/image24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jpeg"/><Relationship Id="rId7" Type="http://schemas.openxmlformats.org/officeDocument/2006/relationships/image" Target="../media/image18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tif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25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hyperlink" Target="http://www.urbact.eu" TargetMode="External"/><Relationship Id="rId4" Type="http://schemas.openxmlformats.org/officeDocument/2006/relationships/hyperlink" Target="mailto:laura.colini@gmail.com" TargetMode="Externa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hyperlink" Target="http://urbact.eu/good-practices/home" TargetMode="External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3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9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1.tif"/><Relationship Id="rId4" Type="http://schemas.openxmlformats.org/officeDocument/2006/relationships/hyperlink" Target="http://urbact.eu/amadora" TargetMode="External"/><Relationship Id="rId5" Type="http://schemas.openxmlformats.org/officeDocument/2006/relationships/hyperlink" Target="http://urbact.eu/portugal" TargetMode="External"/><Relationship Id="rId6" Type="http://schemas.openxmlformats.org/officeDocument/2006/relationships/hyperlink" Target="http://urbact.eu/val-de-marne" TargetMode="External"/><Relationship Id="rId7" Type="http://schemas.openxmlformats.org/officeDocument/2006/relationships/hyperlink" Target="http://urbact.eu/france" TargetMode="External"/><Relationship Id="rId8" Type="http://schemas.openxmlformats.org/officeDocument/2006/relationships/hyperlink" Target="http://urbact.eu/oldenburg" TargetMode="External"/><Relationship Id="rId9" Type="http://schemas.openxmlformats.org/officeDocument/2006/relationships/hyperlink" Target="http://urbact.eu/germany" TargetMode="External"/><Relationship Id="rId10" Type="http://schemas.openxmlformats.org/officeDocument/2006/relationships/hyperlink" Target="http://urbact.eu/dresden" TargetMode="External"/><Relationship Id="rId11" Type="http://schemas.openxmlformats.org/officeDocument/2006/relationships/hyperlink" Target="http://urbact.eu/latvia" TargetMode="External"/><Relationship Id="rId12" Type="http://schemas.openxmlformats.org/officeDocument/2006/relationships/hyperlink" Target="http://urbact.eu/finland" TargetMode="External"/><Relationship Id="rId13" Type="http://schemas.openxmlformats.org/officeDocument/2006/relationships/hyperlink" Target="http://urbact.eu/thessaloniki" TargetMode="External"/><Relationship Id="rId14" Type="http://schemas.openxmlformats.org/officeDocument/2006/relationships/hyperlink" Target="http://urbact.eu/greece" TargetMode="External"/><Relationship Id="rId15" Type="http://schemas.openxmlformats.org/officeDocument/2006/relationships/hyperlink" Target="http://urbact.eu/patras" TargetMode="External"/><Relationship Id="rId16" Type="http://schemas.openxmlformats.org/officeDocument/2006/relationships/hyperlink" Target="http://urbact.eu/messina" TargetMode="External"/><Relationship Id="rId17" Type="http://schemas.openxmlformats.org/officeDocument/2006/relationships/hyperlink" Target="http://urbact.eu/italy" TargetMode="External"/><Relationship Id="rId18" Type="http://schemas.openxmlformats.org/officeDocument/2006/relationships/hyperlink" Target="http://urbact.eu/roquetas-de-mar" TargetMode="External"/><Relationship Id="rId19" Type="http://schemas.openxmlformats.org/officeDocument/2006/relationships/hyperlink" Target="http://urbact.eu/spain" TargetMode="Externa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71362"/>
            <a:ext cx="9144000" cy="6715277"/>
          </a:xfrm>
          <a:prstGeom prst="rect">
            <a:avLst/>
          </a:prstGeom>
          <a:ln w="12700">
            <a:miter lim="400000"/>
          </a:ln>
        </p:spPr>
      </p:pic>
      <p:sp>
        <p:nvSpPr>
          <p:cNvPr id="124" name="Shape 124"/>
          <p:cNvSpPr/>
          <p:nvPr/>
        </p:nvSpPr>
        <p:spPr>
          <a:xfrm>
            <a:off x="3275855" y="2636910"/>
            <a:ext cx="5328594" cy="13106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b="1" cap="all" sz="2000">
                <a:latin typeface="+mj-lt"/>
                <a:ea typeface="+mj-ea"/>
                <a:cs typeface="+mj-cs"/>
                <a:sym typeface="Calibri"/>
              </a:defRPr>
            </a:pPr>
            <a:r>
              <a:t> EU urbact programme and the EU UA inclusion of migrants and refugees</a:t>
            </a:r>
          </a:p>
          <a:p>
            <a:pPr>
              <a:defRPr b="1" cap="all" sz="2000">
                <a:latin typeface="+mj-lt"/>
                <a:ea typeface="+mj-ea"/>
                <a:cs typeface="+mj-cs"/>
                <a:sym typeface="Calibri"/>
              </a:defRPr>
            </a:pPr>
            <a:r>
              <a:t>Dr. Laura Colini</a:t>
            </a:r>
          </a:p>
          <a:p>
            <a:pPr>
              <a:defRPr b="1" cap="all" sz="2000">
                <a:latin typeface="+mj-lt"/>
                <a:ea typeface="+mj-ea"/>
                <a:cs typeface="+mj-cs"/>
                <a:sym typeface="Calibri"/>
              </a:defRPr>
            </a:pPr>
            <a:r>
              <a:t>URBACT program expert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hape 180"/>
          <p:cNvSpPr/>
          <p:nvPr/>
        </p:nvSpPr>
        <p:spPr>
          <a:xfrm>
            <a:off x="713537" y="2071496"/>
            <a:ext cx="3703919" cy="87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examples</a:t>
            </a:r>
          </a:p>
        </p:txBody>
      </p:sp>
      <p:pic>
        <p:nvPicPr>
          <p:cNvPr id="181" name="image12.png"/>
          <p:cNvPicPr>
            <a:picLocks noChangeAspect="1"/>
          </p:cNvPicPr>
          <p:nvPr/>
        </p:nvPicPr>
        <p:blipFill>
          <a:blip r:embed="rId3">
            <a:extLst/>
          </a:blip>
          <a:srcRect l="11008" t="23223" r="30518" b="23223"/>
          <a:stretch>
            <a:fillRect/>
          </a:stretch>
        </p:blipFill>
        <p:spPr>
          <a:xfrm>
            <a:off x="705937" y="2672548"/>
            <a:ext cx="6319524" cy="3617289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Shape 182"/>
          <p:cNvSpPr/>
          <p:nvPr/>
        </p:nvSpPr>
        <p:spPr>
          <a:xfrm>
            <a:off x="2151934" y="3044533"/>
            <a:ext cx="4751298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metodo e risultati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85" name="Shape 185"/>
          <p:cNvSpPr/>
          <p:nvPr/>
        </p:nvSpPr>
        <p:spPr>
          <a:xfrm>
            <a:off x="713537" y="2071496"/>
            <a:ext cx="3316501" cy="87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esempi</a:t>
            </a:r>
          </a:p>
        </p:txBody>
      </p:sp>
      <p:pic>
        <p:nvPicPr>
          <p:cNvPr id="186" name="image13.png"/>
          <p:cNvPicPr>
            <a:picLocks noChangeAspect="1"/>
          </p:cNvPicPr>
          <p:nvPr/>
        </p:nvPicPr>
        <p:blipFill>
          <a:blip r:embed="rId3">
            <a:extLst/>
          </a:blip>
          <a:srcRect l="12779" t="23772" r="30412" b="17320"/>
          <a:stretch>
            <a:fillRect/>
          </a:stretch>
        </p:blipFill>
        <p:spPr>
          <a:xfrm>
            <a:off x="180571" y="2692534"/>
            <a:ext cx="5194565" cy="3366494"/>
          </a:xfrm>
          <a:prstGeom prst="rect">
            <a:avLst/>
          </a:prstGeom>
          <a:ln w="12700">
            <a:miter lim="400000"/>
          </a:ln>
        </p:spPr>
      </p:pic>
      <p:pic>
        <p:nvPicPr>
          <p:cNvPr id="187" name="image2.ti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052869" y="3502797"/>
            <a:ext cx="4048848" cy="2643754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Shape 188"/>
          <p:cNvSpPr/>
          <p:nvPr/>
        </p:nvSpPr>
        <p:spPr>
          <a:xfrm>
            <a:off x="204608" y="6302175"/>
            <a:ext cx="4788206" cy="370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r>
              <a:t>https://www.youtube.com/watch?v=2zMGL-xwf0s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91" name="Shape 191"/>
          <p:cNvSpPr/>
          <p:nvPr/>
        </p:nvSpPr>
        <p:spPr>
          <a:xfrm>
            <a:off x="713537" y="2071496"/>
            <a:ext cx="3316501" cy="87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esempi</a:t>
            </a:r>
          </a:p>
        </p:txBody>
      </p:sp>
      <p:sp>
        <p:nvSpPr>
          <p:cNvPr id="192" name="Shape 192"/>
          <p:cNvSpPr/>
          <p:nvPr/>
        </p:nvSpPr>
        <p:spPr>
          <a:xfrm>
            <a:off x="713537" y="2763926"/>
            <a:ext cx="3316503" cy="2565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no strategia nazionale di integrazione (2013 strategy in place)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esclusione perceptita a livello locale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competenze e servizi limitati della Municipalità  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mote organizzazioni ma non sempre coordinate</a:t>
            </a:r>
          </a:p>
        </p:txBody>
      </p:sp>
      <p:grpSp>
        <p:nvGrpSpPr>
          <p:cNvPr id="213" name="Group 213"/>
          <p:cNvGrpSpPr/>
          <p:nvPr/>
        </p:nvGrpSpPr>
        <p:grpSpPr>
          <a:xfrm>
            <a:off x="4080264" y="2172266"/>
            <a:ext cx="4137357" cy="3663480"/>
            <a:chOff x="0" y="0"/>
            <a:chExt cx="4137356" cy="3663478"/>
          </a:xfrm>
        </p:grpSpPr>
        <p:grpSp>
          <p:nvGrpSpPr>
            <p:cNvPr id="195" name="Group 195"/>
            <p:cNvGrpSpPr/>
            <p:nvPr/>
          </p:nvGrpSpPr>
          <p:grpSpPr>
            <a:xfrm>
              <a:off x="1509079" y="-1"/>
              <a:ext cx="1119197" cy="802640"/>
              <a:chOff x="0" y="0"/>
              <a:chExt cx="1119196" cy="802638"/>
            </a:xfrm>
          </p:grpSpPr>
          <p:sp>
            <p:nvSpPr>
              <p:cNvPr id="193" name="Shape 193"/>
              <p:cNvSpPr/>
              <p:nvPr/>
            </p:nvSpPr>
            <p:spPr>
              <a:xfrm>
                <a:off x="0" y="9598"/>
                <a:ext cx="1119197" cy="783441"/>
              </a:xfrm>
              <a:prstGeom prst="roundRect">
                <a:avLst>
                  <a:gd name="adj" fmla="val 20000"/>
                </a:avLst>
              </a:prstGeom>
              <a:gradFill flip="none" rotWithShape="1">
                <a:gsLst>
                  <a:gs pos="0">
                    <a:srgbClr val="FB9BC4"/>
                  </a:gs>
                  <a:gs pos="35000">
                    <a:srgbClr val="FBB9D5"/>
                  </a:gs>
                  <a:gs pos="100000">
                    <a:srgbClr val="FFE3E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200">
                    <a:latin typeface="+mj-lt"/>
                    <a:ea typeface="+mj-ea"/>
                    <a:cs typeface="+mj-cs"/>
                    <a:sym typeface="Calibri"/>
                  </a:defRPr>
                </a:pPr>
              </a:p>
            </p:txBody>
          </p:sp>
          <p:sp>
            <p:nvSpPr>
              <p:cNvPr id="194" name="Shape 194"/>
              <p:cNvSpPr/>
              <p:nvPr/>
            </p:nvSpPr>
            <p:spPr>
              <a:xfrm>
                <a:off x="45882" y="0"/>
                <a:ext cx="1027433" cy="8026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>
                  <a:defRPr b="1" sz="1200"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pPr/>
                <a:r>
                  <a:t>System &amp; Institution Building, Coordination</a:t>
                </a:r>
              </a:p>
            </p:txBody>
          </p:sp>
        </p:grpSp>
        <p:sp>
          <p:nvSpPr>
            <p:cNvPr id="196" name="Shape 196"/>
            <p:cNvSpPr/>
            <p:nvPr/>
          </p:nvSpPr>
          <p:spPr>
            <a:xfrm>
              <a:off x="2763903" y="561753"/>
              <a:ext cx="535968" cy="425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0"/>
                  </a:moveTo>
                  <a:cubicBezTo>
                    <a:pt x="8361" y="5139"/>
                    <a:pt x="15732" y="12508"/>
                    <a:pt x="21600" y="21600"/>
                  </a:cubicBezTo>
                </a:path>
              </a:pathLst>
            </a:custGeom>
            <a:noFill/>
            <a:ln w="9525" cap="flat">
              <a:solidFill>
                <a:srgbClr val="AE1A7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grpSp>
          <p:nvGrpSpPr>
            <p:cNvPr id="199" name="Group 199"/>
            <p:cNvGrpSpPr/>
            <p:nvPr/>
          </p:nvGrpSpPr>
          <p:grpSpPr>
            <a:xfrm>
              <a:off x="3018158" y="1096409"/>
              <a:ext cx="1119199" cy="802639"/>
              <a:chOff x="0" y="0"/>
              <a:chExt cx="1119197" cy="802638"/>
            </a:xfrm>
          </p:grpSpPr>
          <p:sp>
            <p:nvSpPr>
              <p:cNvPr id="197" name="Shape 197"/>
              <p:cNvSpPr/>
              <p:nvPr/>
            </p:nvSpPr>
            <p:spPr>
              <a:xfrm>
                <a:off x="0" y="9599"/>
                <a:ext cx="1119198" cy="783441"/>
              </a:xfrm>
              <a:prstGeom prst="roundRect">
                <a:avLst>
                  <a:gd name="adj" fmla="val 20000"/>
                </a:avLst>
              </a:prstGeom>
              <a:gradFill flip="none" rotWithShape="1">
                <a:gsLst>
                  <a:gs pos="0">
                    <a:srgbClr val="FB9BC4"/>
                  </a:gs>
                  <a:gs pos="35000">
                    <a:srgbClr val="FBB9D5"/>
                  </a:gs>
                  <a:gs pos="100000">
                    <a:srgbClr val="FFE3E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200">
                    <a:latin typeface="+mj-lt"/>
                    <a:ea typeface="+mj-ea"/>
                    <a:cs typeface="+mj-cs"/>
                    <a:sym typeface="Calibri"/>
                  </a:defRPr>
                </a:pPr>
              </a:p>
            </p:txBody>
          </p:sp>
          <p:sp>
            <p:nvSpPr>
              <p:cNvPr id="198" name="Shape 198"/>
              <p:cNvSpPr/>
              <p:nvPr/>
            </p:nvSpPr>
            <p:spPr>
              <a:xfrm>
                <a:off x="45882" y="0"/>
                <a:ext cx="1027434" cy="8026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>
                  <a:defRPr b="1" sz="1200"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pPr/>
                <a:r>
                  <a:t>Communication, Disseminaion, Awareness</a:t>
                </a:r>
              </a:p>
            </p:txBody>
          </p:sp>
        </p:grpSp>
        <p:sp>
          <p:nvSpPr>
            <p:cNvPr id="200" name="Shape 200"/>
            <p:cNvSpPr/>
            <p:nvPr/>
          </p:nvSpPr>
          <p:spPr>
            <a:xfrm>
              <a:off x="3462510" y="2046238"/>
              <a:ext cx="191734" cy="699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cubicBezTo>
                    <a:pt x="20590" y="7560"/>
                    <a:pt x="13192" y="14956"/>
                    <a:pt x="0" y="21600"/>
                  </a:cubicBezTo>
                </a:path>
              </a:pathLst>
            </a:custGeom>
            <a:noFill/>
            <a:ln w="9525" cap="flat">
              <a:solidFill>
                <a:srgbClr val="AE1A7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grpSp>
          <p:nvGrpSpPr>
            <p:cNvPr id="203" name="Group 203"/>
            <p:cNvGrpSpPr/>
            <p:nvPr/>
          </p:nvGrpSpPr>
          <p:grpSpPr>
            <a:xfrm>
              <a:off x="2441741" y="2880040"/>
              <a:ext cx="1119199" cy="783439"/>
              <a:chOff x="0" y="0"/>
              <a:chExt cx="1119197" cy="783438"/>
            </a:xfrm>
          </p:grpSpPr>
          <p:sp>
            <p:nvSpPr>
              <p:cNvPr id="201" name="Shape 201"/>
              <p:cNvSpPr/>
              <p:nvPr/>
            </p:nvSpPr>
            <p:spPr>
              <a:xfrm>
                <a:off x="0" y="-1"/>
                <a:ext cx="1119198" cy="783440"/>
              </a:xfrm>
              <a:prstGeom prst="roundRect">
                <a:avLst>
                  <a:gd name="adj" fmla="val 20000"/>
                </a:avLst>
              </a:prstGeom>
              <a:gradFill flip="none" rotWithShape="1">
                <a:gsLst>
                  <a:gs pos="0">
                    <a:srgbClr val="FB9BC4"/>
                  </a:gs>
                  <a:gs pos="35000">
                    <a:srgbClr val="FBB9D5"/>
                  </a:gs>
                  <a:gs pos="100000">
                    <a:srgbClr val="FFE3E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200">
                    <a:latin typeface="+mj-lt"/>
                    <a:ea typeface="+mj-ea"/>
                    <a:cs typeface="+mj-cs"/>
                    <a:sym typeface="Calibri"/>
                  </a:defRPr>
                </a:pPr>
              </a:p>
            </p:txBody>
          </p:sp>
          <p:sp>
            <p:nvSpPr>
              <p:cNvPr id="202" name="Shape 202"/>
              <p:cNvSpPr/>
              <p:nvPr/>
            </p:nvSpPr>
            <p:spPr>
              <a:xfrm>
                <a:off x="45882" y="79300"/>
                <a:ext cx="1027434" cy="6248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>
                  <a:defRPr b="1" sz="1200"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pPr/>
                <a:r>
                  <a:t>Data collection, M&amp;E</a:t>
                </a:r>
              </a:p>
            </p:txBody>
          </p:sp>
        </p:grpSp>
        <p:sp>
          <p:nvSpPr>
            <p:cNvPr id="204" name="Shape 204"/>
            <p:cNvSpPr/>
            <p:nvPr/>
          </p:nvSpPr>
          <p:spPr>
            <a:xfrm>
              <a:off x="1806276" y="3552907"/>
              <a:ext cx="524802" cy="21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fill="norm" stroke="1" extrusionOk="0">
                  <a:moveTo>
                    <a:pt x="21600" y="0"/>
                  </a:moveTo>
                  <a:cubicBezTo>
                    <a:pt x="14446" y="21600"/>
                    <a:pt x="7154" y="21600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AE1A7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grpSp>
          <p:nvGrpSpPr>
            <p:cNvPr id="207" name="Group 207"/>
            <p:cNvGrpSpPr/>
            <p:nvPr/>
          </p:nvGrpSpPr>
          <p:grpSpPr>
            <a:xfrm>
              <a:off x="576417" y="2880040"/>
              <a:ext cx="1119197" cy="783439"/>
              <a:chOff x="0" y="0"/>
              <a:chExt cx="1119196" cy="783438"/>
            </a:xfrm>
          </p:grpSpPr>
          <p:sp>
            <p:nvSpPr>
              <p:cNvPr id="205" name="Shape 205"/>
              <p:cNvSpPr/>
              <p:nvPr/>
            </p:nvSpPr>
            <p:spPr>
              <a:xfrm>
                <a:off x="0" y="-1"/>
                <a:ext cx="1119197" cy="783440"/>
              </a:xfrm>
              <a:prstGeom prst="roundRect">
                <a:avLst>
                  <a:gd name="adj" fmla="val 20000"/>
                </a:avLst>
              </a:prstGeom>
              <a:gradFill flip="none" rotWithShape="1">
                <a:gsLst>
                  <a:gs pos="0">
                    <a:srgbClr val="FB9BC4"/>
                  </a:gs>
                  <a:gs pos="35000">
                    <a:srgbClr val="FBB9D5"/>
                  </a:gs>
                  <a:gs pos="100000">
                    <a:srgbClr val="FFE3E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200">
                    <a:latin typeface="+mj-lt"/>
                    <a:ea typeface="+mj-ea"/>
                    <a:cs typeface="+mj-cs"/>
                    <a:sym typeface="Calibri"/>
                  </a:defRPr>
                </a:pPr>
              </a:p>
            </p:txBody>
          </p:sp>
          <p:sp>
            <p:nvSpPr>
              <p:cNvPr id="206" name="Shape 206"/>
              <p:cNvSpPr/>
              <p:nvPr/>
            </p:nvSpPr>
            <p:spPr>
              <a:xfrm>
                <a:off x="45882" y="168199"/>
                <a:ext cx="1027433" cy="447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>
                  <a:defRPr b="1" sz="1200"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pPr/>
                <a:r>
                  <a:t>Self-reliance, Civic rights</a:t>
                </a:r>
              </a:p>
            </p:txBody>
          </p:sp>
        </p:grpSp>
        <p:sp>
          <p:nvSpPr>
            <p:cNvPr id="208" name="Shape 208"/>
            <p:cNvSpPr/>
            <p:nvPr/>
          </p:nvSpPr>
          <p:spPr>
            <a:xfrm>
              <a:off x="483112" y="2046238"/>
              <a:ext cx="191733" cy="699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21600"/>
                  </a:moveTo>
                  <a:cubicBezTo>
                    <a:pt x="8408" y="14956"/>
                    <a:pt x="1010" y="7560"/>
                    <a:pt x="0" y="0"/>
                  </a:cubicBezTo>
                </a:path>
              </a:pathLst>
            </a:custGeom>
            <a:noFill/>
            <a:ln w="9525" cap="flat">
              <a:solidFill>
                <a:srgbClr val="AE1A7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grpSp>
          <p:nvGrpSpPr>
            <p:cNvPr id="211" name="Group 211"/>
            <p:cNvGrpSpPr/>
            <p:nvPr/>
          </p:nvGrpSpPr>
          <p:grpSpPr>
            <a:xfrm>
              <a:off x="0" y="1106010"/>
              <a:ext cx="1119197" cy="783439"/>
              <a:chOff x="0" y="0"/>
              <a:chExt cx="1119196" cy="783438"/>
            </a:xfrm>
          </p:grpSpPr>
          <p:sp>
            <p:nvSpPr>
              <p:cNvPr id="209" name="Shape 209"/>
              <p:cNvSpPr/>
              <p:nvPr/>
            </p:nvSpPr>
            <p:spPr>
              <a:xfrm>
                <a:off x="0" y="-1"/>
                <a:ext cx="1119197" cy="783440"/>
              </a:xfrm>
              <a:prstGeom prst="roundRect">
                <a:avLst>
                  <a:gd name="adj" fmla="val 20000"/>
                </a:avLst>
              </a:prstGeom>
              <a:gradFill flip="none" rotWithShape="1">
                <a:gsLst>
                  <a:gs pos="0">
                    <a:srgbClr val="FB9BC4"/>
                  </a:gs>
                  <a:gs pos="35000">
                    <a:srgbClr val="FBB9D5"/>
                  </a:gs>
                  <a:gs pos="100000">
                    <a:srgbClr val="FFE3EE"/>
                  </a:gs>
                </a:gsLst>
                <a:lin ang="16200000" scaled="0"/>
              </a:gradFill>
              <a:ln w="12700" cap="flat">
                <a:noFill/>
                <a:miter lim="400000"/>
              </a:ln>
              <a:effectLst>
                <a:outerShdw sx="100000" sy="100000" kx="0" ky="0" algn="b" rotWithShape="0" blurRad="38100" dist="20000" dir="5400000">
                  <a:srgbClr val="000000">
                    <a:alpha val="38000"/>
                  </a:srgbClr>
                </a:outerShdw>
              </a:effectLst>
            </p:spPr>
            <p:txBody>
              <a:bodyPr wrap="square" lIns="45718" tIns="45718" rIns="45718" bIns="45718" numCol="1" anchor="ctr">
                <a:noAutofit/>
              </a:bodyPr>
              <a:lstStyle/>
              <a:p>
                <a:pPr algn="ctr">
                  <a:defRPr sz="1200">
                    <a:latin typeface="+mj-lt"/>
                    <a:ea typeface="+mj-ea"/>
                    <a:cs typeface="+mj-cs"/>
                    <a:sym typeface="Calibri"/>
                  </a:defRPr>
                </a:pPr>
              </a:p>
            </p:txBody>
          </p:sp>
          <p:sp>
            <p:nvSpPr>
              <p:cNvPr id="210" name="Shape 210"/>
              <p:cNvSpPr/>
              <p:nvPr/>
            </p:nvSpPr>
            <p:spPr>
              <a:xfrm>
                <a:off x="45882" y="168199"/>
                <a:ext cx="1027433" cy="44703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8" tIns="45718" rIns="45718" bIns="45718" numCol="1" anchor="ctr">
                <a:spAutoFit/>
              </a:bodyPr>
              <a:lstStyle>
                <a:lvl1pPr algn="ctr">
                  <a:defRPr b="1" sz="1200">
                    <a:latin typeface="+mj-lt"/>
                    <a:ea typeface="+mj-ea"/>
                    <a:cs typeface="+mj-cs"/>
                    <a:sym typeface="Calibri"/>
                  </a:defRPr>
                </a:lvl1pPr>
              </a:lstStyle>
              <a:p>
                <a:pPr/>
                <a:r>
                  <a:t>Community Engagement</a:t>
                </a:r>
              </a:p>
            </p:txBody>
          </p:sp>
        </p:grpSp>
        <p:sp>
          <p:nvSpPr>
            <p:cNvPr id="212" name="Shape 212"/>
            <p:cNvSpPr/>
            <p:nvPr/>
          </p:nvSpPr>
          <p:spPr>
            <a:xfrm>
              <a:off x="837484" y="561753"/>
              <a:ext cx="535967" cy="425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21600"/>
                  </a:moveTo>
                  <a:cubicBezTo>
                    <a:pt x="5868" y="12508"/>
                    <a:pt x="13239" y="5139"/>
                    <a:pt x="21600" y="0"/>
                  </a:cubicBezTo>
                </a:path>
              </a:pathLst>
            </a:custGeom>
            <a:noFill/>
            <a:ln w="9525" cap="flat">
              <a:solidFill>
                <a:srgbClr val="AE1A73"/>
              </a:solidFill>
              <a:prstDash val="solid"/>
              <a:round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216" name="Shape 216"/>
          <p:cNvSpPr/>
          <p:nvPr/>
        </p:nvSpPr>
        <p:spPr>
          <a:xfrm>
            <a:off x="713537" y="2071496"/>
            <a:ext cx="3316501" cy="87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esempi</a:t>
            </a:r>
          </a:p>
        </p:txBody>
      </p:sp>
      <p:graphicFrame>
        <p:nvGraphicFramePr>
          <p:cNvPr id="217" name="Table 217"/>
          <p:cNvGraphicFramePr/>
          <p:nvPr/>
        </p:nvGraphicFramePr>
        <p:xfrm>
          <a:off x="166737" y="1502524"/>
          <a:ext cx="8588273" cy="5247639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2913513"/>
                <a:gridCol w="2837380"/>
                <a:gridCol w="2837380"/>
              </a:tblGrid>
              <a:tr h="324775">
                <a:tc>
                  <a:txBody>
                    <a:bodyPr/>
                    <a:lstStyle/>
                    <a:p>
                      <a:pPr algn="ctr" defTabSz="4572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Areas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38100">
                      <a:solidFill>
                        <a:srgbClr val="E4843B"/>
                      </a:solidFill>
                    </a:lnB>
                    <a:solidFill>
                      <a:srgbClr val="216CA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Goals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38100">
                      <a:solidFill>
                        <a:srgbClr val="E4843B"/>
                      </a:solidFill>
                    </a:lnB>
                    <a:solidFill>
                      <a:srgbClr val="216CA2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Strategies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38100">
                      <a:solidFill>
                        <a:srgbClr val="E4843B"/>
                      </a:solidFill>
                    </a:lnB>
                    <a:solidFill>
                      <a:srgbClr val="216CA2"/>
                    </a:solidFill>
                  </a:tcPr>
                </a:tc>
              </a:tr>
              <a:tr h="1536700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b="1" sz="1400">
                          <a:solidFill>
                            <a:srgbClr val="222222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Services for Reception, Integration and Solidarity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381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To promote a higher quality in the Services of Reception Integration and Solidarity, with the involvement of the beneficiaries.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381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Reinforcement of skills of professionals in public services, associations and social care. Promotion of partnership work and share of resources. Promotion of the integration of beneficiaries into working groups.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381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b="1" sz="1400">
                          <a:solidFill>
                            <a:srgbClr val="222222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Employment, Education and Training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To Integrate in the labor market 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Promotion literacy of adults. Teaching the Portuguese language; Promotion of entrepreneurship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</a:tr>
              <a:tr h="1096572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b="1" sz="1400">
                          <a:solidFill>
                            <a:srgbClr val="222222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Culture, Citizenship and Civic Participation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400">
                          <a:latin typeface="Corbel"/>
                          <a:ea typeface="Corbel"/>
                          <a:cs typeface="Corbel"/>
                          <a:sym typeface="Corbel"/>
                        </a:defRPr>
                      </a:pPr>
                    </a:p>
                    <a:p>
                      <a:pPr algn="ctr" defTabSz="457200">
                        <a:defRPr sz="1400">
                          <a:latin typeface="Corbel"/>
                          <a:ea typeface="Corbel"/>
                          <a:cs typeface="Corbel"/>
                          <a:sym typeface="Corbel"/>
                        </a:defRPr>
                      </a:pPr>
                      <a:r>
                        <a:t>To promote civic and cultural participation of third national countrie communities in the city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solidFill>
                            <a:srgbClr val="222222"/>
                          </a:solidFill>
                          <a:latin typeface="Corbel"/>
                          <a:ea typeface="Corbel"/>
                          <a:cs typeface="Corbel"/>
                          <a:sym typeface="Corbel"/>
                        </a:rPr>
                        <a:t>Promotion of voter registration. Promotion of the participatory budget. Improvement of dissemination of community cultural activities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</a:tr>
              <a:tr h="751934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b="1"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Media and Awareness of Public Opinion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To promote diversity and interculturality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Promotion of awareness-raising actions on diversity and interculturality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E7EAF0"/>
                    </a:solidFill>
                  </a:tcPr>
                </a:tc>
              </a:tr>
              <a:tr h="877257"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b="1"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Strengthen existing cultural initiatives and give positive visibility to TNC communities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400">
                          <a:latin typeface="Corbel"/>
                          <a:ea typeface="Corbel"/>
                          <a:cs typeface="Corbel"/>
                          <a:sym typeface="Corbel"/>
                        </a:defRPr>
                      </a:pPr>
                      <a:r>
                        <a:t>Engage local media in publicizing cultural activities. To gather local initiatives. To promote a week for diversity</a:t>
                      </a:r>
                      <a:r>
                        <a:rPr>
                          <a:solidFill>
                            <a:srgbClr val="222222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.</a:t>
                      </a:r>
                    </a:p>
                  </a:txBody>
                  <a:tcPr marL="0" marR="0" marT="0" marB="0" anchor="t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  <a:tc>
                  <a:txBody>
                    <a:bodyPr/>
                    <a:lstStyle/>
                    <a:p>
                      <a:pPr algn="ctr" defTabSz="457200">
                        <a:defRPr sz="1800"/>
                      </a:pPr>
                      <a:r>
                        <a:rPr sz="1400">
                          <a:latin typeface="Corbel"/>
                          <a:ea typeface="Corbel"/>
                          <a:cs typeface="Corbel"/>
                          <a:sym typeface="Corbel"/>
                        </a:rPr>
                        <a:t>Strengthen existing cultural initiatives and give positive visibility to TNC communities</a:t>
                      </a:r>
                    </a:p>
                  </a:txBody>
                  <a:tcPr marL="0" marR="0" marT="0" marB="0" anchor="ctr" anchorCtr="0" horzOverflow="overflow">
                    <a:lnL w="12700">
                      <a:solidFill>
                        <a:srgbClr val="E4843B"/>
                      </a:solidFill>
                    </a:lnL>
                    <a:lnR w="12700">
                      <a:solidFill>
                        <a:srgbClr val="E4843B"/>
                      </a:solidFill>
                    </a:lnR>
                    <a:lnT w="12700">
                      <a:solidFill>
                        <a:srgbClr val="E4843B"/>
                      </a:solidFill>
                    </a:lnT>
                    <a:lnB w="12700">
                      <a:solidFill>
                        <a:srgbClr val="E4843B"/>
                      </a:solidFill>
                    </a:lnB>
                    <a:solidFill>
                      <a:srgbClr val="CBD3D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/>
          <p:nvPr>
            <p:ph type="title"/>
          </p:nvPr>
        </p:nvSpPr>
        <p:spPr>
          <a:xfrm>
            <a:off x="1614616" y="2561169"/>
            <a:ext cx="6900734" cy="49244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0" name="Shape 220"/>
          <p:cNvSpPr/>
          <p:nvPr>
            <p:ph type="body" sz="half" idx="1"/>
          </p:nvPr>
        </p:nvSpPr>
        <p:spPr>
          <a:xfrm>
            <a:off x="1614616" y="3085412"/>
            <a:ext cx="6900734" cy="303086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</a:p>
        </p:txBody>
      </p:sp>
      <p:pic>
        <p:nvPicPr>
          <p:cNvPr id="221" name="image1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12226" y="320161"/>
            <a:ext cx="9401038" cy="609333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/>
          <p:nvPr>
            <p:ph type="title"/>
          </p:nvPr>
        </p:nvSpPr>
        <p:spPr>
          <a:xfrm>
            <a:off x="1614616" y="2561169"/>
            <a:ext cx="6900734" cy="49244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4" name="Shape 224"/>
          <p:cNvSpPr/>
          <p:nvPr>
            <p:ph type="body" sz="half" idx="1"/>
          </p:nvPr>
        </p:nvSpPr>
        <p:spPr>
          <a:xfrm>
            <a:off x="1614616" y="3085412"/>
            <a:ext cx="6900734" cy="303086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</a:p>
        </p:txBody>
      </p:sp>
      <p:pic>
        <p:nvPicPr>
          <p:cNvPr id="225" name="image1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8485" y="2551945"/>
            <a:ext cx="7776866" cy="35643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age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90285" y="-175473"/>
            <a:ext cx="7330187" cy="6294586"/>
          </a:xfrm>
          <a:prstGeom prst="rect">
            <a:avLst/>
          </a:prstGeom>
          <a:ln w="12700">
            <a:miter lim="400000"/>
          </a:ln>
        </p:spPr>
      </p:pic>
      <p:pic>
        <p:nvPicPr>
          <p:cNvPr id="228" name="image8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88025" y="5945590"/>
            <a:ext cx="1503996" cy="86314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hape 229"/>
          <p:cNvSpPr/>
          <p:nvPr>
            <p:ph type="title"/>
          </p:nvPr>
        </p:nvSpPr>
        <p:spPr>
          <a:xfrm>
            <a:off x="781971" y="811098"/>
            <a:ext cx="7596000" cy="492446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30" name="image9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05420" y="5677877"/>
            <a:ext cx="506471" cy="100554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16.png" descr="http://www.migpolgroup.com/wp_clean/wp-content/uploads/2013/05/MPGLogoMain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7125926" y="5991554"/>
            <a:ext cx="1190493" cy="6992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17.png" descr="http://www.ecre.org/templates/ecre/images/ecre_logo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025899" y="6028528"/>
            <a:ext cx="1762126" cy="6365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3" name="image10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331641" y="5616881"/>
            <a:ext cx="1593779" cy="103888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4" name="image11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6372199" y="6030350"/>
            <a:ext cx="608393" cy="606844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image12.jpeg" descr="https://pbs.twimg.com/profile_images/717621938085036032/Kjpq5ooC_400x400.jp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779022" y="2050750"/>
            <a:ext cx="891297" cy="889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mage13.jpeg" descr="https://pbs.twimg.com/profile_images/716977970569719812/IA9M8GVs_400x400.jp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837797" y="1278227"/>
            <a:ext cx="773745" cy="7717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image18.png" descr="https://pbs.twimg.com/profile_images/644450289865482240/L7tlf6Jh_400x400.jp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779022" y="2858372"/>
            <a:ext cx="881692" cy="879446"/>
          </a:xfrm>
          <a:prstGeom prst="rect">
            <a:avLst/>
          </a:prstGeom>
          <a:ln w="12700">
            <a:miter lim="400000"/>
          </a:ln>
        </p:spPr>
      </p:pic>
      <p:pic>
        <p:nvPicPr>
          <p:cNvPr id="238" name="image19.png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2051721" y="2272082"/>
            <a:ext cx="1954312" cy="6114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image20.png" descr="http://cid-portal.org/cdr/athens2015/images/LOGO_MUNICIPALITY_OF_ATHENS.png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6068867" y="4492609"/>
            <a:ext cx="1011693" cy="95145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image21.png" descr="https://15441-presscdn-0-77-pagely.netdna-ssl.com/wp-content/uploads/2016/01/city-couc-of-barcelona-logo.jpg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2582102" y="4414520"/>
            <a:ext cx="1485845" cy="38312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image22.png" descr="http://www.welcomeweeks.fi/file/2499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5205136" y="1657942"/>
            <a:ext cx="2480258" cy="5433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image23.png" descr="https://upload.wikimedia.org/wikipedia/commons/thumb/b/b2/Be_Berlin_Logo.svg/800px-Be_Berlin_Logo.svg.png"/>
          <p:cNvPicPr>
            <a:picLocks noChangeAspect="1"/>
          </p:cNvPicPr>
          <p:nvPr/>
        </p:nvPicPr>
        <p:blipFill>
          <a:blip r:embed="rId16">
            <a:extLst/>
          </a:blip>
          <a:stretch>
            <a:fillRect/>
          </a:stretch>
        </p:blipFill>
        <p:spPr>
          <a:xfrm>
            <a:off x="5001028" y="2771338"/>
            <a:ext cx="1731216" cy="420911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Shape 243"/>
          <p:cNvSpPr/>
          <p:nvPr/>
        </p:nvSpPr>
        <p:spPr>
          <a:xfrm flipH="1" flipV="1">
            <a:off x="837800" y="2907942"/>
            <a:ext cx="3168233" cy="3"/>
          </a:xfrm>
          <a:prstGeom prst="line">
            <a:avLst/>
          </a:prstGeom>
          <a:ln w="12700">
            <a:solidFill>
              <a:srgbClr val="0070C0"/>
            </a:solidFill>
          </a:ln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>
            <p:ph type="title"/>
          </p:nvPr>
        </p:nvSpPr>
        <p:spPr>
          <a:xfrm>
            <a:off x="611560" y="1279455"/>
            <a:ext cx="7596000" cy="492446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ROAD TO ACTIONS </a:t>
            </a:r>
          </a:p>
        </p:txBody>
      </p:sp>
      <p:sp>
        <p:nvSpPr>
          <p:cNvPr id="246" name="Shape 246"/>
          <p:cNvSpPr/>
          <p:nvPr>
            <p:ph type="body" idx="1"/>
          </p:nvPr>
        </p:nvSpPr>
        <p:spPr>
          <a:xfrm>
            <a:off x="611560" y="1421878"/>
            <a:ext cx="7596000" cy="3354677"/>
          </a:xfrm>
          <a:prstGeom prst="rect">
            <a:avLst/>
          </a:prstGeom>
        </p:spPr>
        <p:txBody>
          <a:bodyPr/>
          <a:lstStyle/>
          <a:p>
            <a:pPr marL="0" indent="0" algn="ctr" defTabSz="917799">
              <a:spcBef>
                <a:spcPts val="0"/>
              </a:spcBef>
              <a:buSzTx/>
              <a:buNone/>
              <a:defRPr i="1"/>
            </a:pPr>
          </a:p>
        </p:txBody>
      </p:sp>
      <p:pic>
        <p:nvPicPr>
          <p:cNvPr id="247" name="image14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3059602"/>
            <a:ext cx="3662249" cy="2437723"/>
          </a:xfrm>
          <a:prstGeom prst="rect">
            <a:avLst/>
          </a:prstGeom>
          <a:ln w="12700">
            <a:miter lim="400000"/>
          </a:ln>
        </p:spPr>
      </p:pic>
      <p:pic>
        <p:nvPicPr>
          <p:cNvPr id="248" name="image15.jpe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041063" y="2607597"/>
            <a:ext cx="3441801" cy="22909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9" name="image16.jpe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00329" y="4557512"/>
            <a:ext cx="3194707" cy="212651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0" name="image17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000750" y="4326954"/>
            <a:ext cx="3206814" cy="2132433"/>
          </a:xfrm>
          <a:prstGeom prst="rect">
            <a:avLst/>
          </a:prstGeom>
          <a:ln w="12700">
            <a:miter lim="400000"/>
          </a:ln>
        </p:spPr>
      </p:pic>
      <p:pic>
        <p:nvPicPr>
          <p:cNvPr id="251" name="image18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887136" y="2401988"/>
            <a:ext cx="2894821" cy="192496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title"/>
          </p:nvPr>
        </p:nvSpPr>
        <p:spPr>
          <a:xfrm>
            <a:off x="781563" y="1063980"/>
            <a:ext cx="7596000" cy="492446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ROAD TO ACTIONS </a:t>
            </a:r>
          </a:p>
        </p:txBody>
      </p:sp>
      <p:sp>
        <p:nvSpPr>
          <p:cNvPr id="256" name="Shape 256"/>
          <p:cNvSpPr/>
          <p:nvPr>
            <p:ph type="body" sz="half" idx="1"/>
          </p:nvPr>
        </p:nvSpPr>
        <p:spPr>
          <a:xfrm>
            <a:off x="781563" y="1556423"/>
            <a:ext cx="7596000" cy="2780079"/>
          </a:xfrm>
          <a:prstGeom prst="rect">
            <a:avLst/>
          </a:prstGeom>
        </p:spPr>
        <p:txBody>
          <a:bodyPr/>
          <a:lstStyle/>
          <a:p>
            <a:pPr marL="0" indent="0" algn="ctr" defTabSz="917799">
              <a:spcBef>
                <a:spcPts val="0"/>
              </a:spcBef>
              <a:buSzTx/>
              <a:buNone/>
              <a:defRPr i="1"/>
            </a:pPr>
          </a:p>
        </p:txBody>
      </p:sp>
      <p:pic>
        <p:nvPicPr>
          <p:cNvPr id="257" name="image3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2411608"/>
            <a:ext cx="9144000" cy="51304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>
            <p:ph type="title"/>
          </p:nvPr>
        </p:nvSpPr>
        <p:spPr>
          <a:xfrm>
            <a:off x="1614616" y="2561169"/>
            <a:ext cx="6900734" cy="492446"/>
          </a:xfrm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ACTIONS</a:t>
            </a:r>
          </a:p>
        </p:txBody>
      </p:sp>
      <p:sp>
        <p:nvSpPr>
          <p:cNvPr id="262" name="Shape 262"/>
          <p:cNvSpPr/>
          <p:nvPr>
            <p:ph type="body" sz="half" idx="1"/>
          </p:nvPr>
        </p:nvSpPr>
        <p:spPr>
          <a:xfrm>
            <a:off x="1614616" y="3085412"/>
            <a:ext cx="6900734" cy="3030860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</a:p>
        </p:txBody>
      </p:sp>
      <p:pic>
        <p:nvPicPr>
          <p:cNvPr id="263" name="image24.png" descr="G:\BO\Stedelijke Bestuursadvisering\Advies\Europa\Urban Agenda\Partnerschap Inclusie vluchtelingen en migranten\Communicatie\actiesPS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" y="-7276"/>
            <a:ext cx="9144001" cy="686051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7" name="Shape 127"/>
          <p:cNvSpPr/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/>
            <a:r>
              <a:t>what is URBACT</a:t>
            </a:r>
          </a:p>
          <a:p>
            <a:pPr/>
            <a:r>
              <a:t>network Arrival Cities</a:t>
            </a:r>
          </a:p>
          <a:p>
            <a:pPr/>
            <a:r>
              <a:t>EU Urban agenda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268" name="Shape 268"/>
          <p:cNvSpPr/>
          <p:nvPr/>
        </p:nvSpPr>
        <p:spPr>
          <a:xfrm>
            <a:off x="713536" y="2071496"/>
            <a:ext cx="3005978" cy="878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…contraddictions </a:t>
            </a:r>
          </a:p>
        </p:txBody>
      </p:sp>
      <p:sp>
        <p:nvSpPr>
          <p:cNvPr id="269" name="Shape 269"/>
          <p:cNvSpPr/>
          <p:nvPr/>
        </p:nvSpPr>
        <p:spPr>
          <a:xfrm>
            <a:off x="713537" y="2763927"/>
            <a:ext cx="7166231" cy="1816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normAutofit fontScale="100000" lnSpcReduction="0"/>
          </a:bodyPr>
          <a:lstStyle/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local integration policies and national integration policies( fragmentation of integration processes, lack of services etc)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EU integration e.g. AMIF  and ESF  protection of borders, externalisation of european borders, development funds, criminalisation of NGO,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cohesion of Eu and failure of solidarity among MS </a:t>
            </a:r>
          </a:p>
          <a:p>
            <a:pPr marL="228600" indent="-228600" defTabSz="457200">
              <a:spcBef>
                <a:spcPts val="800"/>
              </a:spcBef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reception policies and rights based policies ( dignity of the individual and right to mobility)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/>
          <p:nvPr>
            <p:ph type="title" idx="4294967295"/>
          </p:nvPr>
        </p:nvSpPr>
        <p:spPr>
          <a:xfrm>
            <a:off x="719999" y="1983525"/>
            <a:ext cx="7704002" cy="2154440"/>
          </a:xfrm>
          <a:prstGeom prst="rect">
            <a:avLst/>
          </a:prstGeom>
        </p:spPr>
        <p:txBody>
          <a:bodyPr lIns="0" tIns="0" rIns="0" bIns="0" anchor="b"/>
          <a:lstStyle/>
          <a:p>
            <a:pPr defTabSz="443483">
              <a:defRPr sz="2700">
                <a:solidFill>
                  <a:srgbClr val="35B3B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br/>
            <a:r>
              <a:t>2</a:t>
            </a:r>
            <a:r>
              <a:rPr baseline="29938"/>
              <a:t>nd</a:t>
            </a:r>
            <a:r>
              <a:t> Call for ACTION-PLANNING Networks </a:t>
            </a:r>
            <a:br/>
            <a:r>
              <a:t>in URBACT III</a:t>
            </a:r>
            <a:br/>
            <a:r>
              <a:rPr b="1">
                <a:solidFill>
                  <a:srgbClr val="F08B27"/>
                </a:solidFill>
              </a:rPr>
              <a:t>End 2018</a:t>
            </a:r>
            <a:br>
              <a:rPr b="1">
                <a:solidFill>
                  <a:srgbClr val="F08B27"/>
                </a:solidFill>
              </a:rPr>
            </a:br>
          </a:p>
        </p:txBody>
      </p:sp>
      <p:pic>
        <p:nvPicPr>
          <p:cNvPr id="272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273" name="Shape 273"/>
          <p:cNvSpPr/>
          <p:nvPr/>
        </p:nvSpPr>
        <p:spPr>
          <a:xfrm>
            <a:off x="917473" y="5343672"/>
            <a:ext cx="7704002" cy="83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b">
            <a:normAutofit fontScale="100000" lnSpcReduction="0"/>
          </a:bodyPr>
          <a:lstStyle/>
          <a:p>
            <a:pPr algn="ctr" defTabSz="443483">
              <a:defRPr sz="2700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>
                <a:hlinkClick r:id="rId3" invalidUrl="" action="" tgtFrame="" tooltip="" history="1" highlightClick="0" endSnd="0"/>
              </a:rPr>
              <a:t>www.urbact.eu</a:t>
            </a:r>
            <a:endParaRPr>
              <a:solidFill>
                <a:srgbClr val="35B3B8"/>
              </a:solidFill>
            </a:endParaRPr>
          </a:p>
          <a:p>
            <a:pPr algn="ctr" defTabSz="443483">
              <a:defRPr sz="2700">
                <a:solidFill>
                  <a:srgbClr val="35B3B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contact: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laura.colini@gmail.com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7384"/>
            <a:ext cx="9144000" cy="6715277"/>
          </a:xfrm>
          <a:prstGeom prst="rect">
            <a:avLst/>
          </a:prstGeom>
          <a:ln w="12700">
            <a:miter lim="400000"/>
          </a:ln>
        </p:spPr>
      </p:pic>
      <p:sp>
        <p:nvSpPr>
          <p:cNvPr id="130" name="Shape 130"/>
          <p:cNvSpPr/>
          <p:nvPr>
            <p:ph type="body" idx="4294967295"/>
          </p:nvPr>
        </p:nvSpPr>
        <p:spPr>
          <a:xfrm>
            <a:off x="476675" y="2188846"/>
            <a:ext cx="7934398" cy="4634756"/>
          </a:xfrm>
          <a:prstGeom prst="rect">
            <a:avLst/>
          </a:prstGeom>
        </p:spPr>
        <p:txBody>
          <a:bodyPr lIns="0" tIns="0" rIns="0" bIns="0"/>
          <a:lstStyle/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b="1"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European Territorial Cooperation (ETC) programme co-finanziato da FESR e stati membri/partners</a:t>
            </a:r>
            <a:endParaRPr b="0"/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b="1"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Main objective: </a:t>
            </a:r>
            <a:r>
              <a:rPr b="0"/>
              <a:t>To promote integrated and sustainable urban development in European cities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 Duration: 2014-2020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 Budget: EUR 96 million</a:t>
            </a:r>
            <a:br/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Managing Authority: France</a:t>
            </a:r>
            <a:br/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sz="19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Monitoring Committee composed by MS/PS and Commission</a:t>
            </a:r>
            <a:br/>
            <a:endParaRPr sz="1800"/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3"/>
              </a:buBlip>
              <a:defRPr b="1" sz="1800">
                <a:solidFill>
                  <a:srgbClr val="AF1E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Target: </a:t>
            </a:r>
            <a:r>
              <a:rPr>
                <a:solidFill>
                  <a:srgbClr val="878375"/>
                </a:solidFill>
              </a:rPr>
              <a:t>Decision makers and practitioners in the EU cities</a:t>
            </a:r>
          </a:p>
        </p:txBody>
      </p:sp>
      <p:pic>
        <p:nvPicPr>
          <p:cNvPr id="131" name="image7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201915" y="3016155"/>
            <a:ext cx="3202527" cy="1719617"/>
          </a:xfrm>
          <a:prstGeom prst="rect">
            <a:avLst/>
          </a:prstGeom>
          <a:ln>
            <a:solidFill>
              <a:srgbClr val="878375"/>
            </a:solidFill>
            <a:miter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34" name="Shape 134"/>
          <p:cNvSpPr/>
          <p:nvPr/>
        </p:nvSpPr>
        <p:spPr>
          <a:xfrm>
            <a:off x="909199" y="5594936"/>
            <a:ext cx="1788102" cy="803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0684" fill="norm" stroke="1" extrusionOk="0">
                <a:moveTo>
                  <a:pt x="1901" y="6800"/>
                </a:moveTo>
                <a:cubicBezTo>
                  <a:pt x="1658" y="4397"/>
                  <a:pt x="2907" y="2184"/>
                  <a:pt x="4691" y="1857"/>
                </a:cubicBezTo>
                <a:cubicBezTo>
                  <a:pt x="5414" y="1724"/>
                  <a:pt x="6149" y="1922"/>
                  <a:pt x="6778" y="2419"/>
                </a:cubicBezTo>
                <a:cubicBezTo>
                  <a:pt x="7445" y="725"/>
                  <a:pt x="9003" y="82"/>
                  <a:pt x="10259" y="981"/>
                </a:cubicBezTo>
                <a:cubicBezTo>
                  <a:pt x="10478" y="1139"/>
                  <a:pt x="10680" y="1338"/>
                  <a:pt x="10857" y="1573"/>
                </a:cubicBezTo>
                <a:cubicBezTo>
                  <a:pt x="11377" y="169"/>
                  <a:pt x="12642" y="-401"/>
                  <a:pt x="13683" y="299"/>
                </a:cubicBezTo>
                <a:cubicBezTo>
                  <a:pt x="13971" y="493"/>
                  <a:pt x="14223" y="774"/>
                  <a:pt x="14418" y="1119"/>
                </a:cubicBezTo>
                <a:cubicBezTo>
                  <a:pt x="15255" y="-209"/>
                  <a:pt x="16734" y="-373"/>
                  <a:pt x="17722" y="753"/>
                </a:cubicBezTo>
                <a:cubicBezTo>
                  <a:pt x="18137" y="1226"/>
                  <a:pt x="18417" y="1878"/>
                  <a:pt x="18513" y="2598"/>
                </a:cubicBezTo>
                <a:cubicBezTo>
                  <a:pt x="19885" y="3102"/>
                  <a:pt x="20694" y="5013"/>
                  <a:pt x="20321" y="6865"/>
                </a:cubicBezTo>
                <a:cubicBezTo>
                  <a:pt x="20289" y="7020"/>
                  <a:pt x="20250" y="7173"/>
                  <a:pt x="20203" y="7321"/>
                </a:cubicBezTo>
                <a:cubicBezTo>
                  <a:pt x="21303" y="9251"/>
                  <a:pt x="21034" y="12017"/>
                  <a:pt x="19601" y="13499"/>
                </a:cubicBezTo>
                <a:cubicBezTo>
                  <a:pt x="19156" y="13961"/>
                  <a:pt x="18629" y="14259"/>
                  <a:pt x="18072" y="14367"/>
                </a:cubicBezTo>
                <a:cubicBezTo>
                  <a:pt x="18072" y="16443"/>
                  <a:pt x="16822" y="18126"/>
                  <a:pt x="15280" y="18126"/>
                </a:cubicBezTo>
                <a:cubicBezTo>
                  <a:pt x="14757" y="18126"/>
                  <a:pt x="14245" y="17928"/>
                  <a:pt x="13801" y="17556"/>
                </a:cubicBezTo>
                <a:cubicBezTo>
                  <a:pt x="13280" y="19883"/>
                  <a:pt x="11460" y="21199"/>
                  <a:pt x="9738" y="20494"/>
                </a:cubicBezTo>
                <a:cubicBezTo>
                  <a:pt x="9016" y="20199"/>
                  <a:pt x="8392" y="19574"/>
                  <a:pt x="7973" y="18727"/>
                </a:cubicBezTo>
                <a:cubicBezTo>
                  <a:pt x="6209" y="20160"/>
                  <a:pt x="3920" y="19389"/>
                  <a:pt x="2859" y="17004"/>
                </a:cubicBezTo>
                <a:cubicBezTo>
                  <a:pt x="2846" y="16974"/>
                  <a:pt x="2833" y="16944"/>
                  <a:pt x="2820" y="16914"/>
                </a:cubicBezTo>
                <a:cubicBezTo>
                  <a:pt x="1666" y="17096"/>
                  <a:pt x="620" y="15986"/>
                  <a:pt x="485" y="14435"/>
                </a:cubicBezTo>
                <a:cubicBezTo>
                  <a:pt x="412" y="13608"/>
                  <a:pt x="615" y="12780"/>
                  <a:pt x="1038" y="12172"/>
                </a:cubicBezTo>
                <a:cubicBezTo>
                  <a:pt x="39" y="11379"/>
                  <a:pt x="-297" y="9639"/>
                  <a:pt x="288" y="8285"/>
                </a:cubicBezTo>
                <a:cubicBezTo>
                  <a:pt x="626" y="7504"/>
                  <a:pt x="1218" y="6988"/>
                  <a:pt x="1883" y="6895"/>
                </a:cubicBezTo>
                <a:close/>
              </a:path>
            </a:pathLst>
          </a:custGeom>
          <a:solidFill>
            <a:srgbClr val="D5F1F3"/>
          </a:solidFill>
          <a:ln w="12700"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E4843B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135" name="Shape 135"/>
          <p:cNvSpPr/>
          <p:nvPr/>
        </p:nvSpPr>
        <p:spPr>
          <a:xfrm>
            <a:off x="535182" y="1981871"/>
            <a:ext cx="2491852" cy="1882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457200">
              <a:defRPr b="1" sz="1400">
                <a:solidFill>
                  <a:srgbClr val="35B3B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TRANSNATIONAL  EXCHANGE &amp; LEARNING</a:t>
            </a:r>
            <a:endParaRPr>
              <a:solidFill>
                <a:srgbClr val="000066"/>
              </a:solidFill>
            </a:endParaRPr>
          </a:p>
          <a:p>
            <a:pPr algn="ctr" defTabSz="457200">
              <a:spcBef>
                <a:spcPts val="500"/>
              </a:spcBef>
              <a:defRPr i="1"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Cities sharing experiences, problems solutions, learn from one another, identify good practices to design &amp; implement integrated urban policies</a:t>
            </a:r>
          </a:p>
        </p:txBody>
      </p:sp>
      <p:sp>
        <p:nvSpPr>
          <p:cNvPr id="136" name="Shape 136"/>
          <p:cNvSpPr/>
          <p:nvPr/>
        </p:nvSpPr>
        <p:spPr>
          <a:xfrm>
            <a:off x="1134812" y="5812170"/>
            <a:ext cx="1389930" cy="34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457200">
              <a:defRPr sz="1600">
                <a:solidFill>
                  <a:srgbClr val="28868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NETWORKS</a:t>
            </a:r>
          </a:p>
        </p:txBody>
      </p:sp>
      <p:pic>
        <p:nvPicPr>
          <p:cNvPr id="137" name="image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7040" y="3913609"/>
            <a:ext cx="1868082" cy="1401065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Shape 138"/>
          <p:cNvSpPr/>
          <p:nvPr>
            <p:ph type="body" idx="4294967295"/>
          </p:nvPr>
        </p:nvSpPr>
        <p:spPr>
          <a:xfrm>
            <a:off x="3322009" y="2093597"/>
            <a:ext cx="6360196" cy="4419195"/>
          </a:xfrm>
          <a:prstGeom prst="rect">
            <a:avLst/>
          </a:prstGeom>
        </p:spPr>
        <p:txBody>
          <a:bodyPr lIns="0" tIns="0" rIns="0" bIns="0"/>
          <a:lstStyle/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4"/>
              </a:buBlip>
              <a:defRPr b="1" sz="18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Action Planning Networks </a:t>
            </a:r>
            <a:r>
              <a:rPr b="0">
                <a:solidFill>
                  <a:srgbClr val="878375"/>
                </a:solidFill>
              </a:rPr>
              <a:t>(20 ongoing)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b="1" sz="1800">
                <a:solidFill>
                  <a:srgbClr val="80808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Objective: </a:t>
            </a:r>
            <a:r>
              <a:rPr b="0">
                <a:solidFill>
                  <a:srgbClr val="878375"/>
                </a:solidFill>
              </a:rPr>
              <a:t>to co-produce an </a:t>
            </a:r>
            <a:endParaRPr b="0"/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Integrated Action Plan - IAP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4"/>
              </a:buBlip>
              <a:defRPr b="1" sz="1800">
                <a:solidFill>
                  <a:srgbClr val="35B2B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Implementation Networks </a:t>
            </a:r>
            <a:r>
              <a:rPr b="0">
                <a:solidFill>
                  <a:srgbClr val="878375"/>
                </a:solidFill>
              </a:rPr>
              <a:t>(4 ongoing)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b="1" sz="1800">
                <a:solidFill>
                  <a:srgbClr val="80808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Objective: </a:t>
            </a:r>
            <a:r>
              <a:rPr b="0">
                <a:solidFill>
                  <a:srgbClr val="878375"/>
                </a:solidFill>
              </a:rPr>
              <a:t>to overcome challenges </a:t>
            </a:r>
            <a:endParaRPr b="0"/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of the implementation of IAP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271463" indent="-263525" defTabSz="457200">
              <a:lnSpc>
                <a:spcPct val="90000"/>
              </a:lnSpc>
              <a:spcBef>
                <a:spcPts val="400"/>
              </a:spcBef>
              <a:buSzPct val="80000"/>
              <a:buFontTx/>
              <a:buBlip>
                <a:blip r:embed="rId4"/>
              </a:buBlip>
              <a:defRPr b="1" sz="1800">
                <a:solidFill>
                  <a:srgbClr val="84B6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Transfer networks </a:t>
            </a:r>
            <a:r>
              <a:rPr b="0">
                <a:solidFill>
                  <a:srgbClr val="878375"/>
                </a:solidFill>
              </a:rPr>
              <a:t>(25 to be approved)</a:t>
            </a:r>
            <a:endParaRPr b="0"/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b="1" sz="1800">
                <a:solidFill>
                  <a:srgbClr val="808080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Objective: </a:t>
            </a:r>
            <a:r>
              <a:rPr b="0">
                <a:solidFill>
                  <a:srgbClr val="878375"/>
                </a:solidFill>
              </a:rPr>
              <a:t>to adapt and transfer </a:t>
            </a:r>
            <a:endParaRPr b="0"/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an  </a:t>
            </a:r>
            <a:r>
              <a:rPr b="1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URBACT </a:t>
            </a:r>
            <a:r>
              <a:rPr b="1"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labelled Good Practice</a:t>
            </a:r>
          </a:p>
          <a:p>
            <a:pPr marL="0" indent="7938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  <a:p>
            <a:pPr marL="0" indent="7938" algn="ctr" defTabSz="457200">
              <a:lnSpc>
                <a:spcPct val="90000"/>
              </a:lnSpc>
              <a:spcBef>
                <a:spcPts val="400"/>
              </a:spcBef>
              <a:buSzTx/>
              <a:buFontTx/>
              <a:buNone/>
              <a:defRPr sz="18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br/>
            <a:r>
              <a:rPr i="1" sz="1500">
                <a:solidFill>
                  <a:srgbClr val="808080"/>
                </a:solidFill>
              </a:rPr>
              <a:t>237 cities (351 partners) currently involved in URBACT III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 rot="280671">
            <a:off x="988011" y="5637082"/>
            <a:ext cx="1788105" cy="803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0684" fill="norm" stroke="1" extrusionOk="0">
                <a:moveTo>
                  <a:pt x="1901" y="6800"/>
                </a:moveTo>
                <a:cubicBezTo>
                  <a:pt x="1658" y="4397"/>
                  <a:pt x="2907" y="2184"/>
                  <a:pt x="4691" y="1857"/>
                </a:cubicBezTo>
                <a:cubicBezTo>
                  <a:pt x="5414" y="1724"/>
                  <a:pt x="6149" y="1922"/>
                  <a:pt x="6778" y="2419"/>
                </a:cubicBezTo>
                <a:cubicBezTo>
                  <a:pt x="7445" y="725"/>
                  <a:pt x="9003" y="82"/>
                  <a:pt x="10259" y="981"/>
                </a:cubicBezTo>
                <a:cubicBezTo>
                  <a:pt x="10478" y="1139"/>
                  <a:pt x="10680" y="1338"/>
                  <a:pt x="10857" y="1573"/>
                </a:cubicBezTo>
                <a:cubicBezTo>
                  <a:pt x="11377" y="169"/>
                  <a:pt x="12642" y="-401"/>
                  <a:pt x="13683" y="299"/>
                </a:cubicBezTo>
                <a:cubicBezTo>
                  <a:pt x="13971" y="493"/>
                  <a:pt x="14223" y="774"/>
                  <a:pt x="14418" y="1119"/>
                </a:cubicBezTo>
                <a:cubicBezTo>
                  <a:pt x="15255" y="-209"/>
                  <a:pt x="16734" y="-373"/>
                  <a:pt x="17722" y="753"/>
                </a:cubicBezTo>
                <a:cubicBezTo>
                  <a:pt x="18137" y="1226"/>
                  <a:pt x="18417" y="1878"/>
                  <a:pt x="18513" y="2598"/>
                </a:cubicBezTo>
                <a:cubicBezTo>
                  <a:pt x="19885" y="3102"/>
                  <a:pt x="20694" y="5013"/>
                  <a:pt x="20321" y="6865"/>
                </a:cubicBezTo>
                <a:cubicBezTo>
                  <a:pt x="20289" y="7020"/>
                  <a:pt x="20250" y="7173"/>
                  <a:pt x="20203" y="7321"/>
                </a:cubicBezTo>
                <a:cubicBezTo>
                  <a:pt x="21303" y="9251"/>
                  <a:pt x="21034" y="12017"/>
                  <a:pt x="19601" y="13499"/>
                </a:cubicBezTo>
                <a:cubicBezTo>
                  <a:pt x="19156" y="13961"/>
                  <a:pt x="18629" y="14259"/>
                  <a:pt x="18072" y="14367"/>
                </a:cubicBezTo>
                <a:cubicBezTo>
                  <a:pt x="18072" y="16443"/>
                  <a:pt x="16822" y="18126"/>
                  <a:pt x="15280" y="18126"/>
                </a:cubicBezTo>
                <a:cubicBezTo>
                  <a:pt x="14757" y="18126"/>
                  <a:pt x="14245" y="17928"/>
                  <a:pt x="13801" y="17556"/>
                </a:cubicBezTo>
                <a:cubicBezTo>
                  <a:pt x="13280" y="19883"/>
                  <a:pt x="11460" y="21199"/>
                  <a:pt x="9738" y="20494"/>
                </a:cubicBezTo>
                <a:cubicBezTo>
                  <a:pt x="9016" y="20199"/>
                  <a:pt x="8392" y="19574"/>
                  <a:pt x="7973" y="18727"/>
                </a:cubicBezTo>
                <a:cubicBezTo>
                  <a:pt x="6209" y="20160"/>
                  <a:pt x="3920" y="19389"/>
                  <a:pt x="2859" y="17004"/>
                </a:cubicBezTo>
                <a:cubicBezTo>
                  <a:pt x="2846" y="16974"/>
                  <a:pt x="2833" y="16944"/>
                  <a:pt x="2820" y="16914"/>
                </a:cubicBezTo>
                <a:cubicBezTo>
                  <a:pt x="1666" y="17096"/>
                  <a:pt x="620" y="15986"/>
                  <a:pt x="485" y="14435"/>
                </a:cubicBezTo>
                <a:cubicBezTo>
                  <a:pt x="412" y="13608"/>
                  <a:pt x="615" y="12780"/>
                  <a:pt x="1038" y="12172"/>
                </a:cubicBezTo>
                <a:cubicBezTo>
                  <a:pt x="39" y="11379"/>
                  <a:pt x="-297" y="9639"/>
                  <a:pt x="288" y="8285"/>
                </a:cubicBezTo>
                <a:cubicBezTo>
                  <a:pt x="626" y="7504"/>
                  <a:pt x="1218" y="6988"/>
                  <a:pt x="1883" y="6895"/>
                </a:cubicBezTo>
                <a:close/>
              </a:path>
            </a:pathLst>
          </a:custGeom>
          <a:solidFill>
            <a:srgbClr val="E7F1D8"/>
          </a:solidFill>
          <a:ln w="12700"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E4843B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142" name="Shape 142"/>
          <p:cNvSpPr/>
          <p:nvPr/>
        </p:nvSpPr>
        <p:spPr>
          <a:xfrm>
            <a:off x="689978" y="2029211"/>
            <a:ext cx="2428895" cy="1882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457200">
              <a:defRPr b="1" sz="1400">
                <a:solidFill>
                  <a:srgbClr val="96BD0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CAPACITY</a:t>
            </a:r>
            <a:endParaRPr>
              <a:solidFill>
                <a:srgbClr val="E4843B"/>
              </a:solidFill>
            </a:endParaRPr>
          </a:p>
          <a:p>
            <a:pPr algn="ctr" defTabSz="457200">
              <a:defRPr b="1" sz="1400">
                <a:solidFill>
                  <a:srgbClr val="96BD0D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BUILDING</a:t>
            </a:r>
            <a:endParaRPr>
              <a:solidFill>
                <a:srgbClr val="E4843B"/>
              </a:solidFill>
            </a:endParaRPr>
          </a:p>
          <a:p>
            <a:pPr algn="ctr" defTabSz="457200">
              <a:spcBef>
                <a:spcPts val="500"/>
              </a:spcBef>
              <a:defRPr i="1"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Enhancing the capacities of urban practitioners and policy-makers to develop integrated and participatory approaches to urban development</a:t>
            </a:r>
          </a:p>
        </p:txBody>
      </p:sp>
      <p:sp>
        <p:nvSpPr>
          <p:cNvPr id="143" name="Shape 143"/>
          <p:cNvSpPr/>
          <p:nvPr/>
        </p:nvSpPr>
        <p:spPr>
          <a:xfrm>
            <a:off x="1257015" y="5832628"/>
            <a:ext cx="1356339" cy="34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 defTabSz="457200">
              <a:defRPr sz="1600">
                <a:solidFill>
                  <a:srgbClr val="63892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TRAININGS</a:t>
            </a:r>
          </a:p>
        </p:txBody>
      </p:sp>
      <p:pic>
        <p:nvPicPr>
          <p:cNvPr id="144" name="image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25775" y="3980310"/>
            <a:ext cx="1885434" cy="1414076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hape 145"/>
          <p:cNvSpPr/>
          <p:nvPr>
            <p:ph type="body" sz="quarter" idx="4294967295"/>
          </p:nvPr>
        </p:nvSpPr>
        <p:spPr>
          <a:xfrm>
            <a:off x="3393361" y="2216228"/>
            <a:ext cx="6277975" cy="1508109"/>
          </a:xfrm>
          <a:prstGeom prst="rect">
            <a:avLst/>
          </a:prstGeom>
        </p:spPr>
        <p:txBody>
          <a:bodyPr lIns="0" tIns="0" rIns="0" bIns="0"/>
          <a:lstStyle/>
          <a:p>
            <a:pPr marL="140367" indent="-140367" defTabSz="457200">
              <a:spcBef>
                <a:spcPts val="500"/>
              </a:spcBef>
              <a:buFontTx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New tools, Guides, Toolkits </a:t>
            </a:r>
          </a:p>
          <a:p>
            <a:pPr marL="140367" indent="-140367" defTabSz="457200">
              <a:spcBef>
                <a:spcPts val="500"/>
              </a:spcBef>
              <a:buFontTx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URBACT Summer University</a:t>
            </a:r>
          </a:p>
          <a:p>
            <a:pPr marL="140367" indent="-140367" defTabSz="457200">
              <a:spcBef>
                <a:spcPts val="500"/>
              </a:spcBef>
              <a:buFontTx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Trainings and workshops (e.g. webex, or NTS)</a:t>
            </a:r>
          </a:p>
        </p:txBody>
      </p:sp>
      <p:pic>
        <p:nvPicPr>
          <p:cNvPr id="146" name="image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96898" y="4665495"/>
            <a:ext cx="4785209" cy="2065524"/>
          </a:xfrm>
          <a:prstGeom prst="rect">
            <a:avLst/>
          </a:prstGeom>
          <a:ln w="12700">
            <a:miter lim="400000"/>
          </a:ln>
        </p:spPr>
      </p:pic>
      <p:pic>
        <p:nvPicPr>
          <p:cNvPr id="147" name="image7.png"/>
          <p:cNvPicPr>
            <a:picLocks noChangeAspect="1"/>
          </p:cNvPicPr>
          <p:nvPr/>
        </p:nvPicPr>
        <p:blipFill>
          <a:blip r:embed="rId5">
            <a:extLst/>
          </a:blip>
          <a:srcRect l="36529" t="17138" r="30160" b="18388"/>
          <a:stretch>
            <a:fillRect/>
          </a:stretch>
        </p:blipFill>
        <p:spPr>
          <a:xfrm>
            <a:off x="5722992" y="3238526"/>
            <a:ext cx="965414" cy="128716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sx="100000" sy="100000" kx="0" ky="0" algn="b" rotWithShape="0" blurRad="76200" dist="95250" dir="10500000">
              <a:srgbClr val="000000">
                <a:alpha val="20000"/>
              </a:srgbClr>
            </a:outerShdw>
          </a:effectLst>
        </p:spPr>
      </p:pic>
      <p:pic>
        <p:nvPicPr>
          <p:cNvPr id="148" name="image3.jpe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538465" y="3132688"/>
            <a:ext cx="1976699" cy="131554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 rot="10800000">
            <a:off x="1048234" y="5561602"/>
            <a:ext cx="1788103" cy="902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79" h="20684" fill="norm" stroke="1" extrusionOk="0">
                <a:moveTo>
                  <a:pt x="1901" y="6800"/>
                </a:moveTo>
                <a:cubicBezTo>
                  <a:pt x="1658" y="4397"/>
                  <a:pt x="2907" y="2184"/>
                  <a:pt x="4691" y="1857"/>
                </a:cubicBezTo>
                <a:cubicBezTo>
                  <a:pt x="5414" y="1724"/>
                  <a:pt x="6149" y="1922"/>
                  <a:pt x="6778" y="2419"/>
                </a:cubicBezTo>
                <a:cubicBezTo>
                  <a:pt x="7445" y="725"/>
                  <a:pt x="9003" y="82"/>
                  <a:pt x="10259" y="981"/>
                </a:cubicBezTo>
                <a:cubicBezTo>
                  <a:pt x="10478" y="1139"/>
                  <a:pt x="10680" y="1338"/>
                  <a:pt x="10857" y="1573"/>
                </a:cubicBezTo>
                <a:cubicBezTo>
                  <a:pt x="11377" y="169"/>
                  <a:pt x="12642" y="-401"/>
                  <a:pt x="13683" y="299"/>
                </a:cubicBezTo>
                <a:cubicBezTo>
                  <a:pt x="13971" y="493"/>
                  <a:pt x="14223" y="774"/>
                  <a:pt x="14418" y="1119"/>
                </a:cubicBezTo>
                <a:cubicBezTo>
                  <a:pt x="15255" y="-209"/>
                  <a:pt x="16734" y="-373"/>
                  <a:pt x="17722" y="753"/>
                </a:cubicBezTo>
                <a:cubicBezTo>
                  <a:pt x="18137" y="1226"/>
                  <a:pt x="18417" y="1878"/>
                  <a:pt x="18513" y="2598"/>
                </a:cubicBezTo>
                <a:cubicBezTo>
                  <a:pt x="19885" y="3102"/>
                  <a:pt x="20694" y="5013"/>
                  <a:pt x="20321" y="6865"/>
                </a:cubicBezTo>
                <a:cubicBezTo>
                  <a:pt x="20289" y="7020"/>
                  <a:pt x="20250" y="7173"/>
                  <a:pt x="20203" y="7321"/>
                </a:cubicBezTo>
                <a:cubicBezTo>
                  <a:pt x="21303" y="9251"/>
                  <a:pt x="21034" y="12017"/>
                  <a:pt x="19601" y="13499"/>
                </a:cubicBezTo>
                <a:cubicBezTo>
                  <a:pt x="19156" y="13961"/>
                  <a:pt x="18629" y="14259"/>
                  <a:pt x="18072" y="14367"/>
                </a:cubicBezTo>
                <a:cubicBezTo>
                  <a:pt x="18072" y="16443"/>
                  <a:pt x="16822" y="18126"/>
                  <a:pt x="15280" y="18126"/>
                </a:cubicBezTo>
                <a:cubicBezTo>
                  <a:pt x="14757" y="18126"/>
                  <a:pt x="14245" y="17928"/>
                  <a:pt x="13801" y="17556"/>
                </a:cubicBezTo>
                <a:cubicBezTo>
                  <a:pt x="13280" y="19883"/>
                  <a:pt x="11460" y="21199"/>
                  <a:pt x="9738" y="20494"/>
                </a:cubicBezTo>
                <a:cubicBezTo>
                  <a:pt x="9016" y="20199"/>
                  <a:pt x="8392" y="19574"/>
                  <a:pt x="7973" y="18727"/>
                </a:cubicBezTo>
                <a:cubicBezTo>
                  <a:pt x="6209" y="20160"/>
                  <a:pt x="3920" y="19389"/>
                  <a:pt x="2859" y="17004"/>
                </a:cubicBezTo>
                <a:cubicBezTo>
                  <a:pt x="2846" y="16974"/>
                  <a:pt x="2833" y="16944"/>
                  <a:pt x="2820" y="16914"/>
                </a:cubicBezTo>
                <a:cubicBezTo>
                  <a:pt x="1666" y="17096"/>
                  <a:pt x="620" y="15986"/>
                  <a:pt x="485" y="14435"/>
                </a:cubicBezTo>
                <a:cubicBezTo>
                  <a:pt x="412" y="13608"/>
                  <a:pt x="615" y="12780"/>
                  <a:pt x="1038" y="12172"/>
                </a:cubicBezTo>
                <a:cubicBezTo>
                  <a:pt x="39" y="11379"/>
                  <a:pt x="-297" y="9639"/>
                  <a:pt x="288" y="8285"/>
                </a:cubicBezTo>
                <a:cubicBezTo>
                  <a:pt x="626" y="7504"/>
                  <a:pt x="1218" y="6988"/>
                  <a:pt x="1883" y="6895"/>
                </a:cubicBezTo>
                <a:close/>
              </a:path>
            </a:pathLst>
          </a:custGeom>
          <a:solidFill>
            <a:srgbClr val="FEF5D7"/>
          </a:solidFill>
          <a:ln w="12700">
            <a:miter lim="400000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8" tIns="45718" rIns="45718" bIns="45718" anchor="ctr"/>
          <a:lstStyle/>
          <a:p>
            <a:pPr algn="ctr" defTabSz="457200">
              <a:defRPr>
                <a:solidFill>
                  <a:srgbClr val="E4843B"/>
                </a:solidFill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152" name="Shape 152"/>
          <p:cNvSpPr/>
          <p:nvPr/>
        </p:nvSpPr>
        <p:spPr>
          <a:xfrm>
            <a:off x="729183" y="2020341"/>
            <a:ext cx="2428895" cy="1882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457200">
              <a:defRPr b="1" sz="14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CAPITALISATION</a:t>
            </a:r>
            <a:endParaRPr>
              <a:solidFill>
                <a:srgbClr val="E4843B"/>
              </a:solidFill>
            </a:endParaRPr>
          </a:p>
          <a:p>
            <a:pPr algn="ctr" defTabSz="457200">
              <a:defRPr b="1" sz="14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DISSEMINATION</a:t>
            </a:r>
          </a:p>
          <a:p>
            <a:pPr algn="ctr" defTabSz="457200">
              <a:spcBef>
                <a:spcPts val="500"/>
              </a:spcBef>
              <a:defRPr i="1"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Communicating urban knowledge, policy recommendations,  good practices to a wider audience of policy-makers &amp; practitioners</a:t>
            </a:r>
          </a:p>
        </p:txBody>
      </p:sp>
      <p:sp>
        <p:nvSpPr>
          <p:cNvPr id="153" name="Shape 153"/>
          <p:cNvSpPr/>
          <p:nvPr/>
        </p:nvSpPr>
        <p:spPr>
          <a:xfrm>
            <a:off x="1193219" y="5760918"/>
            <a:ext cx="1545986" cy="599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defTabSz="457200">
              <a:defRPr sz="1600">
                <a:solidFill>
                  <a:srgbClr val="BD611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KNOWLEDGE</a:t>
            </a:r>
          </a:p>
          <a:p>
            <a:pPr algn="ctr" defTabSz="457200">
              <a:defRPr sz="1600">
                <a:solidFill>
                  <a:srgbClr val="BD611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PLATFORM</a:t>
            </a:r>
          </a:p>
        </p:txBody>
      </p:sp>
      <p:pic>
        <p:nvPicPr>
          <p:cNvPr id="154" name="image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00318" y="3949546"/>
            <a:ext cx="1987747" cy="149081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image4.jpeg" descr="19765_Urbact_WS1_SHRINKING_low_FINAL-1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0956329">
            <a:off x="7785203" y="3117220"/>
            <a:ext cx="787403" cy="1427165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7000" dist="127000" dir="2700000">
              <a:srgbClr val="000000">
                <a:alpha val="43000"/>
              </a:srgbClr>
            </a:outerShdw>
          </a:effectLst>
        </p:spPr>
      </p:pic>
      <p:pic>
        <p:nvPicPr>
          <p:cNvPr id="156" name="image5.jpeg" descr="19765_Urbact_WS3_YOUTH_low_Final-1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 rot="20414595">
            <a:off x="6913360" y="3138652"/>
            <a:ext cx="896940" cy="1384303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7000" dist="127000" dir="2700000">
              <a:srgbClr val="000000">
                <a:alpha val="43000"/>
              </a:srgbClr>
            </a:outerShdw>
          </a:effectLst>
        </p:spPr>
      </p:pic>
      <p:pic>
        <p:nvPicPr>
          <p:cNvPr id="157" name="image6.jpeg" descr="19765_Urbact_WS6_ENERGY_low_FINAL-1.jp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 rot="741458">
            <a:off x="6928442" y="3783689"/>
            <a:ext cx="866778" cy="163671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127000" dist="127000" dir="2700000">
              <a:srgbClr val="000000">
                <a:alpha val="43000"/>
              </a:srgbClr>
            </a:outerShdw>
          </a:effectLst>
        </p:spPr>
      </p:pic>
      <p:grpSp>
        <p:nvGrpSpPr>
          <p:cNvPr id="160" name="Group 160" descr="Untitled.png"/>
          <p:cNvGrpSpPr/>
          <p:nvPr/>
        </p:nvGrpSpPr>
        <p:grpSpPr>
          <a:xfrm>
            <a:off x="4366341" y="4792755"/>
            <a:ext cx="1490758" cy="1978395"/>
            <a:chOff x="0" y="0"/>
            <a:chExt cx="1490757" cy="1978394"/>
          </a:xfrm>
        </p:grpSpPr>
        <p:sp>
          <p:nvSpPr>
            <p:cNvPr id="158" name="Shape 158"/>
            <p:cNvSpPr/>
            <p:nvPr/>
          </p:nvSpPr>
          <p:spPr>
            <a:xfrm rot="21307780">
              <a:off x="77039" y="53363"/>
              <a:ext cx="1336678" cy="1871668"/>
            </a:xfrm>
            <a:prstGeom prst="rect">
              <a:avLst/>
            </a:prstGeom>
            <a:solidFill>
              <a:srgbClr val="EDEDE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defTabSz="457200">
                <a:defRPr>
                  <a:latin typeface="+mj-lt"/>
                  <a:ea typeface="+mj-ea"/>
                  <a:cs typeface="+mj-cs"/>
                  <a:sym typeface="Calibri"/>
                </a:defRPr>
              </a:pPr>
            </a:p>
          </p:txBody>
        </p:sp>
        <p:pic>
          <p:nvPicPr>
            <p:cNvPr id="159" name="image9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 rot="21307780">
              <a:off x="77039" y="53363"/>
              <a:ext cx="1336678" cy="1871667"/>
            </a:xfrm>
            <a:prstGeom prst="rect">
              <a:avLst/>
            </a:prstGeom>
            <a:ln w="190500" cap="sq">
              <a:solidFill>
                <a:srgbClr val="FFFFFF"/>
              </a:solidFill>
              <a:prstDash val="solid"/>
              <a:miter lim="800000"/>
            </a:ln>
            <a:effectLst>
              <a:outerShdw sx="100000" sy="100000" kx="0" ky="0" algn="b" rotWithShape="0" blurRad="63500" dist="50800" dir="12900000">
                <a:srgbClr val="000000">
                  <a:alpha val="30000"/>
                </a:srgbClr>
              </a:outerShdw>
            </a:effectLst>
          </p:spPr>
        </p:pic>
      </p:grpSp>
      <p:pic>
        <p:nvPicPr>
          <p:cNvPr id="161" name="image10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4008384" y="3410268"/>
            <a:ext cx="2530552" cy="1289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2" name="image11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048450" y="5026302"/>
            <a:ext cx="2286003" cy="1511303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Shape 163"/>
          <p:cNvSpPr/>
          <p:nvPr/>
        </p:nvSpPr>
        <p:spPr>
          <a:xfrm>
            <a:off x="3379733" y="2048565"/>
            <a:ext cx="5578869" cy="9550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Networks learnings and results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Communicating in local language with National URBACT Points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Programme-level media, publications and events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pic>
        <p:nvPicPr>
          <p:cNvPr id="166" name="image1.ti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3458" y="2076180"/>
            <a:ext cx="3615159" cy="440222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hape 167"/>
          <p:cNvSpPr/>
          <p:nvPr/>
        </p:nvSpPr>
        <p:spPr>
          <a:xfrm>
            <a:off x="741115" y="1985904"/>
            <a:ext cx="3329214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algn="ctr"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network</a:t>
            </a:r>
          </a:p>
        </p:txBody>
      </p:sp>
      <p:sp>
        <p:nvSpPr>
          <p:cNvPr id="168" name="Shape 168"/>
          <p:cNvSpPr/>
          <p:nvPr/>
        </p:nvSpPr>
        <p:spPr>
          <a:xfrm>
            <a:off x="853396" y="2579514"/>
            <a:ext cx="3418049" cy="2250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marL="140367" indent="-140367" defTabSz="457200">
              <a:buSzPct val="100000"/>
              <a:buChar char="•"/>
              <a:defRPr b="1"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Lead Partner: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4" invalidUrl="" action="" tgtFrame="" tooltip="" history="1" highlightClick="0" endSnd="0"/>
              </a:rPr>
              <a:t>Amadora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5" invalidUrl="" action="" tgtFrame="" tooltip="" history="1" highlightClick="0" endSnd="0"/>
              </a:rPr>
              <a:t>Portugal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6" invalidUrl="" action="" tgtFrame="" tooltip="" history="1" highlightClick="0" endSnd="0"/>
              </a:rPr>
              <a:t>Val-de-Marne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7" invalidUrl="" action="" tgtFrame="" tooltip="" history="1" highlightClick="0" endSnd="0"/>
              </a:rPr>
              <a:t>France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8" invalidUrl="" action="" tgtFrame="" tooltip="" history="1" highlightClick="0" endSnd="0"/>
              </a:rPr>
              <a:t>Oldenburg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9" invalidUrl="" action="" tgtFrame="" tooltip="" history="1" highlightClick="0" endSnd="0"/>
              </a:rPr>
              <a:t>Germany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0" invalidUrl="" action="" tgtFrame="" tooltip="" history="1" highlightClick="0" endSnd="0"/>
              </a:rPr>
              <a:t>Dresden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9" invalidUrl="" action="" tgtFrame="" tooltip="" history="1" highlightClick="0" endSnd="0"/>
              </a:rPr>
              <a:t>Germany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Riga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1" invalidUrl="" action="" tgtFrame="" tooltip="" history="1" highlightClick="0" endSnd="0"/>
              </a:rPr>
              <a:t>Latvia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Vantaa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2" invalidUrl="" action="" tgtFrame="" tooltip="" history="1" highlightClick="0" endSnd="0"/>
              </a:rPr>
              <a:t>Finland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3" invalidUrl="" action="" tgtFrame="" tooltip="" history="1" highlightClick="0" endSnd="0"/>
              </a:rPr>
              <a:t>Thessaloniki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4" invalidUrl="" action="" tgtFrame="" tooltip="" history="1" highlightClick="0" endSnd="0"/>
              </a:rPr>
              <a:t>Greece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5" invalidUrl="" action="" tgtFrame="" tooltip="" history="1" highlightClick="0" endSnd="0"/>
              </a:rPr>
              <a:t>Patras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4" invalidUrl="" action="" tgtFrame="" tooltip="" history="1" highlightClick="0" endSnd="0"/>
              </a:rPr>
              <a:t>Greece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6" invalidUrl="" action="" tgtFrame="" tooltip="" history="1" highlightClick="0" endSnd="0"/>
              </a:rPr>
              <a:t>Messina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7" invalidUrl="" action="" tgtFrame="" tooltip="" history="1" highlightClick="0" endSnd="0"/>
              </a:rPr>
              <a:t>Italy</a:t>
            </a:r>
          </a:p>
          <a:p>
            <a:pPr marL="140367" indent="-140367" defTabSz="457200">
              <a:buSzPct val="100000"/>
              <a:buChar char="•"/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8" invalidUrl="" action="" tgtFrame="" tooltip="" history="1" highlightClick="0" endSnd="0"/>
              </a:rPr>
              <a:t>Roquetas de Mar</a:t>
            </a:r>
            <a:r>
              <a:t>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19" invalidUrl="" action="" tgtFrame="" tooltip="" history="1" highlightClick="0" endSnd="0"/>
              </a:rPr>
              <a:t>Spain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hape 171"/>
          <p:cNvSpPr/>
          <p:nvPr/>
        </p:nvSpPr>
        <p:spPr>
          <a:xfrm>
            <a:off x="769916" y="2226540"/>
            <a:ext cx="4555692" cy="32537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Arrival Cities network focus</a:t>
            </a:r>
          </a:p>
          <a:p>
            <a:pPr defTabSz="457200">
              <a:spcBef>
                <a:spcPts val="800"/>
              </a:spcBef>
              <a:defRPr sz="2000">
                <a:latin typeface="Arial"/>
                <a:ea typeface="Arial"/>
                <a:cs typeface="Arial"/>
                <a:sym typeface="Arial"/>
              </a:defRPr>
            </a:pP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Five workshops each focused on a specific sub-theme that had been identified by partners :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•Social Cohesion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•Integration into the labourmarket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•Reception services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•Education services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•Civic participation </a:t>
            </a:r>
          </a:p>
        </p:txBody>
      </p:sp>
      <p:sp>
        <p:nvSpPr>
          <p:cNvPr id="172" name="Shape 172"/>
          <p:cNvSpPr/>
          <p:nvPr/>
        </p:nvSpPr>
        <p:spPr>
          <a:xfrm>
            <a:off x="4626814" y="3620041"/>
            <a:ext cx="4454249" cy="173246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Base line studies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•Establish UrbactLocal Groups(ULG’s)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•Undertake wider consultation and dissemination 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•Develop Integrated Action Plans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image2.jpeg"/>
          <p:cNvPicPr>
            <a:picLocks noChangeAspect="1"/>
          </p:cNvPicPr>
          <p:nvPr/>
        </p:nvPicPr>
        <p:blipFill>
          <a:blip r:embed="rId2">
            <a:extLst/>
          </a:blip>
          <a:srcRect l="0" t="0" r="0" b="64613"/>
          <a:stretch>
            <a:fillRect/>
          </a:stretch>
        </p:blipFill>
        <p:spPr>
          <a:xfrm>
            <a:off x="0" y="-27386"/>
            <a:ext cx="9144000" cy="2376268"/>
          </a:xfrm>
          <a:prstGeom prst="rect">
            <a:avLst/>
          </a:prstGeom>
          <a:ln w="12700">
            <a:miter lim="400000"/>
          </a:ln>
        </p:spPr>
      </p:pic>
      <p:sp>
        <p:nvSpPr>
          <p:cNvPr id="175" name="Shape 175"/>
          <p:cNvSpPr/>
          <p:nvPr/>
        </p:nvSpPr>
        <p:spPr>
          <a:xfrm>
            <a:off x="741727" y="2593006"/>
            <a:ext cx="2487770" cy="35394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Participative Approach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•Peer review methodology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•Site visits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•Integrated Approach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•Group work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•Facilitative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•Informative 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•Results orientated 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•Fun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</a:p>
        </p:txBody>
      </p:sp>
      <p:sp>
        <p:nvSpPr>
          <p:cNvPr id="176" name="Shape 176"/>
          <p:cNvSpPr/>
          <p:nvPr/>
        </p:nvSpPr>
        <p:spPr>
          <a:xfrm>
            <a:off x="4662840" y="2547578"/>
            <a:ext cx="3703114" cy="32219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/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Outcomes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Manuale per ULG’s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Workshop reports per ogni area tematica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Piani di azione integrata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Newsletters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Narrativa (storie Migranti)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Website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Facebook Group</a:t>
            </a:r>
          </a:p>
          <a:p>
            <a:pPr defTabSz="457200">
              <a:spcBef>
                <a:spcPts val="800"/>
              </a:spcBef>
              <a:defRPr sz="1400">
                <a:solidFill>
                  <a:srgbClr val="878375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t>Rapporto finale</a:t>
            </a:r>
          </a:p>
        </p:txBody>
      </p:sp>
      <p:sp>
        <p:nvSpPr>
          <p:cNvPr id="177" name="Shape 177"/>
          <p:cNvSpPr/>
          <p:nvPr/>
        </p:nvSpPr>
        <p:spPr>
          <a:xfrm>
            <a:off x="686216" y="1973321"/>
            <a:ext cx="5761468" cy="485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 defTabSz="457200">
              <a:defRPr b="1" sz="2500">
                <a:solidFill>
                  <a:srgbClr val="F08B27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/>
            <a:r>
              <a:t>Arrival Cities methods and outcomes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i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